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90" r:id="rId23"/>
    <p:sldId id="277" r:id="rId24"/>
    <p:sldId id="278" r:id="rId25"/>
    <p:sldId id="279" r:id="rId26"/>
    <p:sldId id="280" r:id="rId27"/>
    <p:sldId id="281" r:id="rId28"/>
    <p:sldId id="282" r:id="rId29"/>
    <p:sldId id="28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60">
          <p15:clr>
            <a:srgbClr val="A4A3A4"/>
          </p15:clr>
        </p15:guide>
        <p15:guide id="7"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queline Schmidt" initials="J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0"/>
    <p:restoredTop sz="81775" autoAdjust="0"/>
  </p:normalViewPr>
  <p:slideViewPr>
    <p:cSldViewPr snapToGrid="0" snapToObjects="1">
      <p:cViewPr varScale="1">
        <p:scale>
          <a:sx n="55" d="100"/>
          <a:sy n="55" d="100"/>
        </p:scale>
        <p:origin x="1296" y="43"/>
      </p:cViewPr>
      <p:guideLst>
        <p:guide pos="2860"/>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1C814-D0F3-D449-BB6D-84D4F66FF308}" type="datetimeFigureOut">
              <a:rPr lang="en-US" smtClean="0"/>
              <a:t>6/30/2022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7DF0E-7CB9-A543-A66D-9807C39EA2FA}" type="slidenum">
              <a:rPr lang="en-US" smtClean="0"/>
              <a:t>‹#›</a:t>
            </a:fld>
            <a:endParaRPr lang="en-US"/>
          </a:p>
        </p:txBody>
      </p:sp>
    </p:spTree>
    <p:extLst>
      <p:ext uri="{BB962C8B-B14F-4D97-AF65-F5344CB8AC3E}">
        <p14:creationId xmlns:p14="http://schemas.microsoft.com/office/powerpoint/2010/main" val="41215620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6580" lvl="1" indent="0" defTabSz="873161">
              <a:buFont typeface="Wingdings" pitchFamily="2" charset="2"/>
              <a:buNone/>
              <a:defRPr/>
            </a:pPr>
            <a:r>
              <a:rPr lang="en-US" sz="1200" b="0" dirty="0">
                <a:solidFill>
                  <a:srgbClr val="000000"/>
                </a:solidFill>
              </a:rPr>
              <a:t>Have</a:t>
            </a:r>
            <a:r>
              <a:rPr lang="en-US" sz="1200" b="0" baseline="0" dirty="0">
                <a:solidFill>
                  <a:srgbClr val="000000"/>
                </a:solidFill>
              </a:rPr>
              <a:t> the audience give their reasons.</a:t>
            </a:r>
          </a:p>
          <a:p>
            <a:pPr marL="436580" lvl="1" indent="0" defTabSz="873161">
              <a:buFont typeface="Wingdings" pitchFamily="2" charset="2"/>
              <a:buNone/>
              <a:defRPr/>
            </a:pPr>
            <a:r>
              <a:rPr lang="en-US" sz="1200" b="0" baseline="0" dirty="0">
                <a:solidFill>
                  <a:srgbClr val="000000"/>
                </a:solidFill>
              </a:rPr>
              <a:t>If fear of failure is mentioned – tell story of how you overcame such a fear.</a:t>
            </a:r>
          </a:p>
          <a:p>
            <a:pPr marL="436580" lvl="1" indent="0" defTabSz="873161">
              <a:buFont typeface="Wingdings" pitchFamily="2" charset="2"/>
              <a:buNone/>
              <a:defRPr/>
            </a:pPr>
            <a:endParaRPr lang="en-US" sz="1200" b="0" baseline="0" dirty="0">
              <a:solidFill>
                <a:srgbClr val="000000"/>
              </a:solidFill>
            </a:endParaRPr>
          </a:p>
          <a:p>
            <a:pPr marL="436580" lvl="1" indent="0" defTabSz="873161">
              <a:buFont typeface="Wingdings" pitchFamily="2" charset="2"/>
              <a:buNone/>
              <a:defRPr/>
            </a:pPr>
            <a:r>
              <a:rPr lang="en-US" sz="1200" b="0" baseline="0" dirty="0">
                <a:solidFill>
                  <a:srgbClr val="000000"/>
                </a:solidFill>
              </a:rPr>
              <a:t>Why magic?  Get them to buy into how remarkable what we do is. .0001 percent of the world can do what we do.  When we are “selling” out profession – we need to sell it so as to instill awe in out end users as to what we are capable of doing.</a:t>
            </a:r>
            <a:endParaRPr lang="en-US" sz="1200" b="0" dirty="0">
              <a:solidFill>
                <a:srgbClr val="000000"/>
              </a:solidFill>
            </a:endParaRPr>
          </a:p>
          <a:p>
            <a:pPr marL="436580" lvl="1" indent="0" defTabSz="873161">
              <a:buFontTx/>
              <a:buNone/>
              <a:defRPr/>
            </a:pPr>
            <a:endParaRPr lang="en-US" sz="1600" b="0" dirty="0"/>
          </a:p>
          <a:p>
            <a:pPr marL="764015" lvl="1" indent="-327435" defTabSz="873161">
              <a:buFontTx/>
              <a:buChar char="-"/>
              <a:defRPr/>
            </a:pPr>
            <a:endParaRPr lang="en-US" sz="1600" b="0" dirty="0"/>
          </a:p>
        </p:txBody>
      </p:sp>
      <p:sp>
        <p:nvSpPr>
          <p:cNvPr id="4" name="Slide Number Placeholder 3"/>
          <p:cNvSpPr>
            <a:spLocks noGrp="1"/>
          </p:cNvSpPr>
          <p:nvPr>
            <p:ph type="sldNum" sz="quarter" idx="10"/>
          </p:nvPr>
        </p:nvSpPr>
        <p:spPr/>
        <p:txBody>
          <a:bodyPr/>
          <a:lstStyle/>
          <a:p>
            <a:fld id="{6C57DF0E-7CB9-A543-A66D-9807C39EA2FA}" type="slidenum">
              <a:rPr lang="en-US" smtClean="0"/>
              <a:t>2</a:t>
            </a:fld>
            <a:endParaRPr lang="en-US"/>
          </a:p>
        </p:txBody>
      </p:sp>
    </p:spTree>
    <p:extLst>
      <p:ext uri="{BB962C8B-B14F-4D97-AF65-F5344CB8AC3E}">
        <p14:creationId xmlns:p14="http://schemas.microsoft.com/office/powerpoint/2010/main" val="357580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gn="l">
              <a:lnSpc>
                <a:spcPct val="90000"/>
              </a:lnSpc>
              <a:buFont typeface="Wingdings" pitchFamily="2" charset="2"/>
              <a:buChar char="§"/>
            </a:pPr>
            <a:r>
              <a:rPr lang="en-US" sz="1200" b="0" dirty="0"/>
              <a:t>Be mindful when </a:t>
            </a:r>
            <a:r>
              <a:rPr lang="en-US" sz="1200" b="0" dirty="0">
                <a:solidFill>
                  <a:schemeClr val="tx1"/>
                </a:solidFill>
              </a:rPr>
              <a:t>reading!</a:t>
            </a:r>
            <a:r>
              <a:rPr lang="en-US" sz="1200" b="0" dirty="0"/>
              <a:t> Most people read things into the record at a much quicker pace than they speak.  </a:t>
            </a:r>
          </a:p>
          <a:p>
            <a:pPr marL="628650" lvl="1" indent="-171450" algn="l">
              <a:lnSpc>
                <a:spcPct val="90000"/>
              </a:lnSpc>
              <a:buFont typeface="Wingdings" pitchFamily="2" charset="2"/>
              <a:buChar char="§"/>
            </a:pPr>
            <a:r>
              <a:rPr lang="en-US" sz="1200" b="0" dirty="0"/>
              <a:t>The reader will be given more latitude if the reporter will have possession of</a:t>
            </a:r>
            <a:r>
              <a:rPr lang="en-US" sz="1200" b="0" baseline="0" dirty="0"/>
              <a:t> the </a:t>
            </a:r>
            <a:r>
              <a:rPr lang="en-US" sz="1200" b="0" dirty="0"/>
              <a:t>exhibit. If the reporter will not get the document – and the reader is speaking at a rapid pace – the reporter will interrupt as needed to capture the testimony verbatim.</a:t>
            </a:r>
          </a:p>
          <a:p>
            <a:pPr marL="628650" lvl="1" indent="-171450" algn="l">
              <a:lnSpc>
                <a:spcPct val="90000"/>
              </a:lnSpc>
              <a:buFont typeface="Wingdings" pitchFamily="2" charset="2"/>
              <a:buChar char="§"/>
            </a:pPr>
            <a:r>
              <a:rPr lang="en-US" sz="1200" b="0" dirty="0"/>
              <a:t>Numbers can be tricky. When referring to money, make sure you use the words “one thousand two hundred and fifty dollars” and not just “twelve fifty.” Also, some numbers sound alike (e.g. 16 and 60). If counsel</a:t>
            </a:r>
            <a:r>
              <a:rPr lang="en-US" sz="1200" b="0" baseline="0" dirty="0"/>
              <a:t> does not enunciate clearly, it’s hard to decipher which number is correct. </a:t>
            </a:r>
            <a:r>
              <a:rPr lang="en-US" sz="1200" b="0" dirty="0"/>
              <a:t> </a:t>
            </a:r>
          </a:p>
          <a:p>
            <a:pPr marL="628650" lvl="1" indent="-171450" algn="l">
              <a:lnSpc>
                <a:spcPct val="90000"/>
              </a:lnSpc>
              <a:buFont typeface="Wingdings" pitchFamily="2" charset="2"/>
              <a:buChar char="§"/>
            </a:pPr>
            <a:r>
              <a:rPr lang="en-US" sz="1200" b="0" dirty="0"/>
              <a:t>The reporter is often the only person in the room who isn’t familiar with the case, so it’s very helpful to proactively spell case-specific proper names and terminologies.</a:t>
            </a:r>
          </a:p>
          <a:p>
            <a:pPr marL="628650" lvl="1" indent="-171450" algn="l">
              <a:lnSpc>
                <a:spcPct val="90000"/>
              </a:lnSpc>
              <a:buFont typeface="Wingdings" pitchFamily="2" charset="2"/>
              <a:buChar char="§"/>
            </a:pPr>
            <a:r>
              <a:rPr lang="en-US" sz="1200" b="0" dirty="0"/>
              <a:t>It’s really helpful if you provide spellings that the reporter will not know beforehand</a:t>
            </a:r>
            <a:r>
              <a:rPr lang="en-US" sz="1200" b="0" baseline="0" dirty="0"/>
              <a:t> whenever possible, or </a:t>
            </a:r>
            <a:r>
              <a:rPr lang="en-US" sz="1200" b="0" dirty="0"/>
              <a:t>right at the time they are introduced into the record.</a:t>
            </a:r>
          </a:p>
          <a:p>
            <a:pPr marL="628650" lvl="1" indent="-171450" algn="l">
              <a:lnSpc>
                <a:spcPct val="90000"/>
              </a:lnSpc>
              <a:buFont typeface="Wingdings" pitchFamily="2" charset="2"/>
              <a:buChar char="§"/>
            </a:pPr>
            <a:r>
              <a:rPr lang="en-US" sz="1200" b="0" dirty="0"/>
              <a:t>The reporter may ask you on a break or at the end of the proceedings or even at some point thereafter to assist with spellings that he or she was unable to find or verify. </a:t>
            </a:r>
          </a:p>
          <a:p>
            <a:pPr lvl="2" algn="l">
              <a:lnSpc>
                <a:spcPct val="90000"/>
              </a:lnSpc>
              <a:buFontTx/>
              <a:buNone/>
            </a:pPr>
            <a:endParaRPr lang="en-US" sz="1900" b="1"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12</a:t>
            </a:fld>
            <a:endParaRPr lang="en-US"/>
          </a:p>
        </p:txBody>
      </p:sp>
    </p:spTree>
    <p:extLst>
      <p:ext uri="{BB962C8B-B14F-4D97-AF65-F5344CB8AC3E}">
        <p14:creationId xmlns:p14="http://schemas.microsoft.com/office/powerpoint/2010/main" val="79351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dirty="0">
                <a:solidFill>
                  <a:schemeClr val="tx2"/>
                </a:solidFill>
              </a:rPr>
              <a:t>When making your record, remember that a court reporter cannot take down or interpret gestures.   </a:t>
            </a:r>
          </a:p>
          <a:p>
            <a:pPr marL="171450" indent="-171450">
              <a:buFont typeface="Arial" pitchFamily="34" charset="0"/>
              <a:buChar char="•"/>
            </a:pPr>
            <a:r>
              <a:rPr lang="en-US" sz="1200" b="0" dirty="0">
                <a:solidFill>
                  <a:schemeClr val="tx2"/>
                </a:solidFill>
              </a:rPr>
              <a:t>So, if a witness points, the record will reflect “witness indicating,” not at what the witness is pointing.</a:t>
            </a:r>
            <a:r>
              <a:rPr lang="en-US" sz="1200" b="0" baseline="0" dirty="0">
                <a:solidFill>
                  <a:schemeClr val="tx2"/>
                </a:solidFill>
              </a:rPr>
              <a:t> </a:t>
            </a:r>
            <a:r>
              <a:rPr lang="en-US" sz="1200" b="0" dirty="0">
                <a:solidFill>
                  <a:schemeClr val="tx2"/>
                </a:solidFill>
              </a:rPr>
              <a:t>It is up to the attorney to clarify when a witness is gesturing.</a:t>
            </a:r>
          </a:p>
          <a:p>
            <a:pPr marL="171450" indent="-171450">
              <a:buFont typeface="Arial" pitchFamily="34" charset="0"/>
              <a:buChar char="•"/>
            </a:pPr>
            <a:r>
              <a:rPr lang="en-US" sz="1200" b="0" dirty="0">
                <a:solidFill>
                  <a:schemeClr val="tx2"/>
                </a:solidFill>
              </a:rPr>
              <a:t>Clarify by using such </a:t>
            </a:r>
            <a:r>
              <a:rPr lang="en-US" sz="1200" b="0" dirty="0" err="1">
                <a:solidFill>
                  <a:schemeClr val="tx2"/>
                </a:solidFill>
              </a:rPr>
              <a:t>descriptives</a:t>
            </a:r>
            <a:r>
              <a:rPr lang="en-US" sz="1200" b="0" dirty="0">
                <a:solidFill>
                  <a:schemeClr val="tx2"/>
                </a:solidFill>
              </a:rPr>
              <a:t> as “You are pointing to the upper right-hand corner of the exhibit” or “You have just indicated the front passenger tire; correct?”</a:t>
            </a:r>
          </a:p>
          <a:p>
            <a:endParaRPr lang="en-US"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13</a:t>
            </a:fld>
            <a:endParaRPr lang="en-US"/>
          </a:p>
        </p:txBody>
      </p:sp>
    </p:spTree>
    <p:extLst>
      <p:ext uri="{BB962C8B-B14F-4D97-AF65-F5344CB8AC3E}">
        <p14:creationId xmlns:p14="http://schemas.microsoft.com/office/powerpoint/2010/main" val="17509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dirty="0">
                <a:solidFill>
                  <a:schemeClr val="tx2"/>
                </a:solidFill>
              </a:rPr>
              <a:t>The most common mistake made when making the record is allowing a witness to repeatedly use utterances such as “</a:t>
            </a:r>
            <a:r>
              <a:rPr lang="en-US" sz="1200" b="0" i="0" dirty="0">
                <a:solidFill>
                  <a:schemeClr val="tx2"/>
                </a:solidFill>
              </a:rPr>
              <a:t>uh-huh”</a:t>
            </a:r>
            <a:r>
              <a:rPr lang="en-US" sz="1200" b="0" dirty="0">
                <a:solidFill>
                  <a:schemeClr val="tx2"/>
                </a:solidFill>
              </a:rPr>
              <a:t> in place of “</a:t>
            </a:r>
            <a:r>
              <a:rPr lang="en-US" sz="1200" b="0" i="0" dirty="0">
                <a:solidFill>
                  <a:schemeClr val="tx2"/>
                </a:solidFill>
              </a:rPr>
              <a:t>yes</a:t>
            </a:r>
            <a:r>
              <a:rPr lang="en-US" sz="1200" b="0" dirty="0">
                <a:solidFill>
                  <a:schemeClr val="tx2"/>
                </a:solidFill>
              </a:rPr>
              <a:t>.”</a:t>
            </a:r>
          </a:p>
          <a:p>
            <a:pPr marL="171450" indent="-171450">
              <a:buFont typeface="Arial" pitchFamily="34" charset="0"/>
              <a:buChar char="•"/>
            </a:pPr>
            <a:r>
              <a:rPr lang="en-US" sz="1200" b="0" dirty="0">
                <a:solidFill>
                  <a:schemeClr val="tx2"/>
                </a:solidFill>
              </a:rPr>
              <a:t>Despite cautioning the witness at the start of the record, most people will revert to “</a:t>
            </a:r>
            <a:r>
              <a:rPr lang="en-US" sz="1200" b="0" i="0" dirty="0">
                <a:solidFill>
                  <a:schemeClr val="tx2"/>
                </a:solidFill>
              </a:rPr>
              <a:t>uh-</a:t>
            </a:r>
            <a:r>
              <a:rPr lang="en-US" sz="1200" b="0" i="0" dirty="0" err="1">
                <a:solidFill>
                  <a:schemeClr val="tx2"/>
                </a:solidFill>
              </a:rPr>
              <a:t>huhs</a:t>
            </a:r>
            <a:r>
              <a:rPr lang="en-US" sz="1200" b="0" i="0" dirty="0">
                <a:solidFill>
                  <a:schemeClr val="tx2"/>
                </a:solidFill>
              </a:rPr>
              <a:t>”</a:t>
            </a:r>
            <a:r>
              <a:rPr lang="en-US" sz="1200" b="0" i="1" dirty="0">
                <a:solidFill>
                  <a:schemeClr val="tx2"/>
                </a:solidFill>
              </a:rPr>
              <a:t> </a:t>
            </a:r>
            <a:r>
              <a:rPr lang="en-US" sz="1200" b="0" dirty="0">
                <a:solidFill>
                  <a:schemeClr val="tx2"/>
                </a:solidFill>
              </a:rPr>
              <a:t>quickly, and many attorneys fail to realize this until they receive the transcript. </a:t>
            </a:r>
          </a:p>
          <a:p>
            <a:pPr marL="171450" indent="-171450">
              <a:buFont typeface="Arial" pitchFamily="34" charset="0"/>
              <a:buChar char="•"/>
            </a:pPr>
            <a:r>
              <a:rPr lang="en-US" sz="1200" b="0" dirty="0">
                <a:solidFill>
                  <a:schemeClr val="tx2"/>
                </a:solidFill>
              </a:rPr>
              <a:t>For a very important answer, “</a:t>
            </a:r>
            <a:r>
              <a:rPr lang="en-US" sz="1200" b="0" i="0" dirty="0">
                <a:solidFill>
                  <a:schemeClr val="tx2"/>
                </a:solidFill>
              </a:rPr>
              <a:t>uh-huh”</a:t>
            </a:r>
            <a:r>
              <a:rPr lang="en-US" sz="1200" b="0" dirty="0">
                <a:solidFill>
                  <a:schemeClr val="tx2"/>
                </a:solidFill>
              </a:rPr>
              <a:t> may not be sufficient.   </a:t>
            </a:r>
          </a:p>
          <a:p>
            <a:endParaRPr lang="en-US"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14</a:t>
            </a:fld>
            <a:endParaRPr lang="en-US"/>
          </a:p>
        </p:txBody>
      </p:sp>
    </p:spTree>
    <p:extLst>
      <p:ext uri="{BB962C8B-B14F-4D97-AF65-F5344CB8AC3E}">
        <p14:creationId xmlns:p14="http://schemas.microsoft.com/office/powerpoint/2010/main" val="34619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dirty="0">
                <a:solidFill>
                  <a:schemeClr val="tx2"/>
                </a:solidFill>
              </a:rPr>
              <a:t>Many things sound the same when the speaker is not enunciating, when the reporter is unfamiliar with the context, or when ambient noises make it difficult to hear.  </a:t>
            </a:r>
          </a:p>
          <a:p>
            <a:pPr marL="171450" indent="-171450">
              <a:buFont typeface="Arial" pitchFamily="34" charset="0"/>
              <a:buChar char="•"/>
            </a:pPr>
            <a:r>
              <a:rPr lang="en-US" sz="1200" b="0" dirty="0">
                <a:solidFill>
                  <a:schemeClr val="tx2"/>
                </a:solidFill>
              </a:rPr>
              <a:t>Be sure to clarify, especially acronyms.   </a:t>
            </a:r>
          </a:p>
          <a:p>
            <a:endParaRPr lang="en-US"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15</a:t>
            </a:fld>
            <a:endParaRPr lang="en-US"/>
          </a:p>
        </p:txBody>
      </p:sp>
    </p:spTree>
    <p:extLst>
      <p:ext uri="{BB962C8B-B14F-4D97-AF65-F5344CB8AC3E}">
        <p14:creationId xmlns:p14="http://schemas.microsoft.com/office/powerpoint/2010/main" val="45521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b="0" baseline="0" dirty="0"/>
              <a:t>Avoid starting each question with an expression such as “all right,” “okay,” or “I see.”  </a:t>
            </a:r>
          </a:p>
          <a:p>
            <a:pPr marL="171450" indent="-171450">
              <a:buFont typeface="Wingdings" pitchFamily="2" charset="2"/>
              <a:buChar char="§"/>
            </a:pPr>
            <a:r>
              <a:rPr lang="en-US" b="0" baseline="0" dirty="0"/>
              <a:t>Remember, two negatives make a positive! “So, he didn’t say he wouldn’t do that?”</a:t>
            </a:r>
          </a:p>
          <a:p>
            <a:pPr marL="171450" indent="-171450">
              <a:buFont typeface="Wingdings" pitchFamily="2" charset="2"/>
              <a:buChar char="§"/>
            </a:pPr>
            <a:r>
              <a:rPr lang="en-US" b="0" baseline="0" dirty="0"/>
              <a:t>Clarify pronouns: Respond to “he pointed the gun at her” by saying, “So John Smith pointed the gun at Mary Jones; correct?”</a:t>
            </a:r>
          </a:p>
          <a:p>
            <a:pPr marL="171450" indent="-171450">
              <a:buFont typeface="Wingdings" pitchFamily="2" charset="2"/>
              <a:buChar char="§"/>
            </a:pPr>
            <a:r>
              <a:rPr lang="en-US" b="0" baseline="0" dirty="0"/>
              <a:t>Sounds such as clicking or tapping a pen repeatedly, jingling coins, clearing your throat, or coughing can be very distracting.</a:t>
            </a:r>
          </a:p>
          <a:p>
            <a:pPr marL="171450" indent="-171450">
              <a:buFont typeface="Wingdings" pitchFamily="2" charset="2"/>
              <a:buChar char="§"/>
            </a:pPr>
            <a:r>
              <a:rPr lang="en-US" b="0" baseline="0" dirty="0"/>
              <a:t>It is recommended that you break every 1.5 to 2 hours. The later in the day, the more frequently the reporter will need a break to stretch.</a:t>
            </a:r>
            <a:br>
              <a:rPr lang="en-US" b="0" baseline="0" dirty="0"/>
            </a:br>
            <a:endParaRPr lang="en-US" b="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16</a:t>
            </a:fld>
            <a:endParaRPr lang="en-US"/>
          </a:p>
        </p:txBody>
      </p:sp>
    </p:spTree>
    <p:extLst>
      <p:ext uri="{BB962C8B-B14F-4D97-AF65-F5344CB8AC3E}">
        <p14:creationId xmlns:p14="http://schemas.microsoft.com/office/powerpoint/2010/main" val="139452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b="0" dirty="0"/>
              <a:t>Many attorneys</a:t>
            </a:r>
            <a:r>
              <a:rPr lang="en-US" b="0" baseline="0" dirty="0"/>
              <a:t> forget to indicate that they are going back on the record after having gone off the record.</a:t>
            </a:r>
          </a:p>
          <a:p>
            <a:pPr marL="171450" indent="-171450">
              <a:buFont typeface="Wingdings" pitchFamily="2" charset="2"/>
              <a:buChar char="§"/>
            </a:pPr>
            <a:r>
              <a:rPr lang="en-US" b="0" baseline="0" dirty="0"/>
              <a:t>Be sure to use the words “quote” and “unquote” to designate when a direct quote begins and ends.</a:t>
            </a:r>
          </a:p>
          <a:p>
            <a:pPr marL="171450" indent="-171450">
              <a:buFont typeface="Wingdings" pitchFamily="2" charset="2"/>
              <a:buChar char="§"/>
            </a:pPr>
            <a:r>
              <a:rPr lang="en-US" b="0" baseline="0" dirty="0"/>
              <a:t>Be mindful of confidential portions of the transcript and when “attorneys’ eyes only” begins and ends.</a:t>
            </a:r>
          </a:p>
          <a:p>
            <a:pPr marL="171450" indent="-171450">
              <a:buFont typeface="Wingdings" pitchFamily="2" charset="2"/>
              <a:buChar char="§"/>
            </a:pPr>
            <a:r>
              <a:rPr lang="en-US" b="0" baseline="0" dirty="0"/>
              <a:t>If you’re questioning a witness without education, refrain from using words such as “subsequently,” “equidistant,” and “</a:t>
            </a:r>
            <a:r>
              <a:rPr lang="en-US" b="0" baseline="0" dirty="0" err="1"/>
              <a:t>vis</a:t>
            </a:r>
            <a:r>
              <a:rPr lang="en-US" b="0" baseline="0" dirty="0"/>
              <a:t>-a-</a:t>
            </a:r>
            <a:r>
              <a:rPr lang="en-US" b="0" baseline="0" dirty="0" err="1"/>
              <a:t>vis</a:t>
            </a:r>
            <a:r>
              <a:rPr lang="en-US" b="0" baseline="0" dirty="0"/>
              <a:t>” in your questioning. </a:t>
            </a:r>
          </a:p>
          <a:p>
            <a:pPr marL="171450" indent="-171450">
              <a:buFont typeface="Wingdings" pitchFamily="2" charset="2"/>
              <a:buChar char="§"/>
            </a:pPr>
            <a:r>
              <a:rPr lang="en-US" b="0" baseline="0" dirty="0"/>
              <a:t>If you can’t understand the witness, chances are the court reporter can’t either. Clarify or ask people with accents to repeat their answer if you have difficulty hearing and understanding them.   </a:t>
            </a:r>
          </a:p>
          <a:p>
            <a:pPr marL="171450" indent="-171450">
              <a:buFont typeface="Wingdings" pitchFamily="2" charset="2"/>
              <a:buChar char="§"/>
            </a:pPr>
            <a:r>
              <a:rPr lang="en-US" b="0" baseline="0" dirty="0"/>
              <a:t>Many witnesses confuse directions. You may be better served asking, “So you were traveling towards downtown” than “So you were traveling west when the accident happened.”</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17</a:t>
            </a:fld>
            <a:endParaRPr lang="en-US"/>
          </a:p>
        </p:txBody>
      </p:sp>
    </p:spTree>
    <p:extLst>
      <p:ext uri="{BB962C8B-B14F-4D97-AF65-F5344CB8AC3E}">
        <p14:creationId xmlns:p14="http://schemas.microsoft.com/office/powerpoint/2010/main" val="228446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Statutes on the right to read and sign off on the accuracy of the court reporter’s transcript vary from state to state.</a:t>
            </a:r>
            <a:r>
              <a:rPr lang="en-US" b="0" baseline="0" dirty="0"/>
              <a:t> </a:t>
            </a:r>
            <a:r>
              <a:rPr lang="en-US" b="0" dirty="0"/>
              <a:t>If state rules provide for this, be sure to advise</a:t>
            </a:r>
            <a:r>
              <a:rPr lang="en-US" b="0" baseline="0" dirty="0"/>
              <a:t> the witness of his or her right and capture on the record whether he or she preserves the right or waives it.</a:t>
            </a:r>
            <a:endParaRPr lang="en-US" b="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18</a:t>
            </a:fld>
            <a:endParaRPr lang="en-US"/>
          </a:p>
        </p:txBody>
      </p:sp>
    </p:spTree>
    <p:extLst>
      <p:ext uri="{BB962C8B-B14F-4D97-AF65-F5344CB8AC3E}">
        <p14:creationId xmlns:p14="http://schemas.microsoft.com/office/powerpoint/2010/main" val="378951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b="0" dirty="0"/>
              <a:t>Let the reporter know when and in what formats you would like your transcript delivered.</a:t>
            </a:r>
          </a:p>
          <a:p>
            <a:pPr marL="171450" indent="-171450">
              <a:buFont typeface="Wingdings" pitchFamily="2" charset="2"/>
              <a:buChar char="§"/>
            </a:pPr>
            <a:r>
              <a:rPr lang="en-US" sz="1200" b="0" dirty="0"/>
              <a:t>Clarify what the reporter’s normal delivery time is.</a:t>
            </a:r>
          </a:p>
          <a:p>
            <a:pPr marL="171450" indent="-171450">
              <a:buFont typeface="Wingdings" pitchFamily="2" charset="2"/>
              <a:buChar char="§"/>
            </a:pPr>
            <a:r>
              <a:rPr lang="en-US" sz="1200" b="0" dirty="0"/>
              <a:t>Let the reporter know if you would like to receive a rough draft, an electronic copy only, an electronic copy along with a printed copy, printed copy only, copies of exhibits, exhibits electronically linked in the transcript, etc.</a:t>
            </a:r>
          </a:p>
          <a:p>
            <a:endParaRPr lang="en-US" sz="1200" baseline="0" dirty="0"/>
          </a:p>
          <a:p>
            <a:endParaRPr lang="en-US" sz="1200" baseline="0" dirty="0"/>
          </a:p>
          <a:p>
            <a:endParaRPr lang="en-US" dirty="0"/>
          </a:p>
          <a:p>
            <a:endParaRPr lang="en-US" sz="1200" baseline="0" dirty="0"/>
          </a:p>
        </p:txBody>
      </p:sp>
      <p:sp>
        <p:nvSpPr>
          <p:cNvPr id="4" name="Slide Number Placeholder 3"/>
          <p:cNvSpPr>
            <a:spLocks noGrp="1"/>
          </p:cNvSpPr>
          <p:nvPr>
            <p:ph type="sldNum" sz="quarter" idx="10"/>
          </p:nvPr>
        </p:nvSpPr>
        <p:spPr/>
        <p:txBody>
          <a:bodyPr/>
          <a:lstStyle/>
          <a:p>
            <a:fld id="{6C57DF0E-7CB9-A543-A66D-9807C39EA2FA}" type="slidenum">
              <a:rPr lang="en-US" smtClean="0"/>
              <a:t>19</a:t>
            </a:fld>
            <a:endParaRPr lang="en-US"/>
          </a:p>
        </p:txBody>
      </p:sp>
    </p:spTree>
    <p:extLst>
      <p:ext uri="{BB962C8B-B14F-4D97-AF65-F5344CB8AC3E}">
        <p14:creationId xmlns:p14="http://schemas.microsoft.com/office/powerpoint/2010/main" val="66059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20</a:t>
            </a:fld>
            <a:endParaRPr lang="en-US"/>
          </a:p>
        </p:txBody>
      </p:sp>
    </p:spTree>
    <p:extLst>
      <p:ext uri="{BB962C8B-B14F-4D97-AF65-F5344CB8AC3E}">
        <p14:creationId xmlns:p14="http://schemas.microsoft.com/office/powerpoint/2010/main" val="395252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(The</a:t>
            </a:r>
            <a:r>
              <a:rPr lang="en-US" b="0" i="1" baseline="0" dirty="0"/>
              <a:t> presenter can expound on this as he or she sees fit.)   </a:t>
            </a:r>
            <a:endParaRPr lang="en-US" b="0" i="1" dirty="0"/>
          </a:p>
          <a:p>
            <a:endParaRPr lang="en-US" b="0" dirty="0"/>
          </a:p>
          <a:p>
            <a:pPr marL="171450" indent="-171450">
              <a:buFont typeface="Arial" pitchFamily="34" charset="0"/>
              <a:buChar char="•"/>
            </a:pPr>
            <a:r>
              <a:rPr lang="en-US" b="0" dirty="0"/>
              <a:t>Pay attention</a:t>
            </a:r>
            <a:r>
              <a:rPr lang="en-US" b="0" baseline="0" dirty="0"/>
              <a:t> to court reporters’ business cards and websites. The initials stand for various levels of expertise and competency. Just as attorneys can become trial-certified with further testing, so, too, can reporters become further certified depending on their speed, accuracy, and knowledge base.</a:t>
            </a:r>
          </a:p>
          <a:p>
            <a:pPr marL="171450" indent="-171450">
              <a:buFont typeface="Arial" pitchFamily="34" charset="0"/>
              <a:buChar char="•"/>
            </a:pPr>
            <a:r>
              <a:rPr lang="en-US" b="0" baseline="0" dirty="0"/>
              <a:t>Not all states require certification, which makes this even more important. Do you want a court reporter who voluntarily becomes certified through testing, or someone who only fills out paperwork to become a notary public? </a:t>
            </a:r>
          </a:p>
          <a:p>
            <a:pPr marL="171450" indent="-171450">
              <a:buFont typeface="Arial" pitchFamily="34" charset="0"/>
              <a:buChar char="•"/>
            </a:pPr>
            <a:r>
              <a:rPr lang="en-US" b="0" baseline="0" dirty="0"/>
              <a:t>Because court reporters do not charge more for additional expertise, it is particularly advantageous for attorneys to pay attention to the initials that court reporters have after their name.</a:t>
            </a:r>
          </a:p>
          <a:p>
            <a:pPr marL="171450" indent="-171450">
              <a:buFont typeface="Arial" pitchFamily="34" charset="0"/>
              <a:buChar char="•"/>
            </a:pPr>
            <a:r>
              <a:rPr lang="en-US" b="0" baseline="0" dirty="0"/>
              <a:t>A rule of thumb you can live by is: More is definitely better.</a:t>
            </a:r>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21</a:t>
            </a:fld>
            <a:endParaRPr lang="en-US"/>
          </a:p>
        </p:txBody>
      </p:sp>
    </p:spTree>
    <p:extLst>
      <p:ext uri="{BB962C8B-B14F-4D97-AF65-F5344CB8AC3E}">
        <p14:creationId xmlns:p14="http://schemas.microsoft.com/office/powerpoint/2010/main" val="7928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3366"/>
                </a:solidFill>
              </a:rPr>
              <a:t>The court reporter’s role is to capture and preserve the record:</a:t>
            </a:r>
          </a:p>
          <a:p>
            <a:pPr marL="285750" indent="-285750">
              <a:buFont typeface="Wingdings" pitchFamily="2" charset="2"/>
              <a:buChar char="§"/>
            </a:pPr>
            <a:r>
              <a:rPr lang="en-US" sz="1200" b="0" dirty="0">
                <a:solidFill>
                  <a:srgbClr val="003366"/>
                </a:solidFill>
              </a:rPr>
              <a:t>In the</a:t>
            </a:r>
            <a:r>
              <a:rPr lang="en-US" sz="1200" b="0" baseline="0" dirty="0">
                <a:solidFill>
                  <a:srgbClr val="003366"/>
                </a:solidFill>
              </a:rPr>
              <a:t> courtroom</a:t>
            </a:r>
          </a:p>
          <a:p>
            <a:pPr marL="285750" indent="-285750">
              <a:buFont typeface="Wingdings" pitchFamily="2" charset="2"/>
              <a:buChar char="§"/>
            </a:pPr>
            <a:r>
              <a:rPr lang="en-US" sz="1200" b="0" baseline="0" dirty="0">
                <a:solidFill>
                  <a:srgbClr val="003366"/>
                </a:solidFill>
              </a:rPr>
              <a:t>In deposition proceedings</a:t>
            </a:r>
          </a:p>
          <a:p>
            <a:pPr marL="285750" indent="-285750">
              <a:buFont typeface="Wingdings" pitchFamily="2" charset="2"/>
              <a:buChar char="§"/>
            </a:pPr>
            <a:r>
              <a:rPr lang="en-US" sz="1200" b="0" i="0" baseline="0" dirty="0">
                <a:solidFill>
                  <a:srgbClr val="003366"/>
                </a:solidFill>
              </a:rPr>
              <a:t>I</a:t>
            </a:r>
            <a:r>
              <a:rPr lang="en-US" sz="1200" b="0" baseline="0" dirty="0">
                <a:solidFill>
                  <a:srgbClr val="003366"/>
                </a:solidFill>
              </a:rPr>
              <a:t>n any setting where an accurate record needs to be made</a:t>
            </a:r>
          </a:p>
          <a:p>
            <a:endParaRPr lang="en-US" sz="1200" b="1" baseline="0" dirty="0">
              <a:solidFill>
                <a:srgbClr val="003366"/>
              </a:solidFill>
            </a:endParaRPr>
          </a:p>
          <a:p>
            <a:r>
              <a:rPr lang="en-US" sz="1200" b="0" baseline="0" dirty="0">
                <a:solidFill>
                  <a:srgbClr val="003366"/>
                </a:solidFill>
              </a:rPr>
              <a:t>We preserve the record for posterity and appeals.</a:t>
            </a:r>
          </a:p>
          <a:p>
            <a:endParaRPr lang="en-US"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3</a:t>
            </a:fld>
            <a:endParaRPr lang="en-US"/>
          </a:p>
        </p:txBody>
      </p:sp>
    </p:spTree>
    <p:extLst>
      <p:ext uri="{BB962C8B-B14F-4D97-AF65-F5344CB8AC3E}">
        <p14:creationId xmlns:p14="http://schemas.microsoft.com/office/powerpoint/2010/main" val="886865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HelveticaLT-Condensed-Light"/>
                <a:ea typeface="Calibri" panose="020F0502020204030204" pitchFamily="34" charset="0"/>
                <a:cs typeface="HelveticaLT-Condensed-Light"/>
              </a:rPr>
              <a:t>The education, training, and ethics followed by an NCRA- or state-certified stenographic reporter are far superior, and they meet legal requirements for the making of a record. The only requirement for digital recorders is a few hours of training and becoming a notary public</a:t>
            </a:r>
            <a:r>
              <a:rPr lang="en-US" sz="1800" dirty="0">
                <a:effectLst/>
                <a:latin typeface="HelveticaLT-Condensed-Light"/>
                <a:ea typeface="Calibri" panose="020F0502020204030204" pitchFamily="34" charset="0"/>
                <a:cs typeface="HelveticaLT-Condensed-Light"/>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HelveticaLT-Condensed-Light"/>
                <a:ea typeface="Calibri" panose="020F0502020204030204" pitchFamily="34" charset="0"/>
                <a:cs typeface="HelveticaLT-Condensed-Light"/>
              </a:rPr>
              <a:t>Indicate in your notice of deposition that it will be taken before a stenographic court reporter.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HelveticaLT-Condensed-Light"/>
                <a:ea typeface="Calibri" panose="020F0502020204030204" pitchFamily="34" charset="0"/>
                <a:cs typeface="HelveticaLT-Condensed-Light"/>
              </a:rPr>
              <a:t>You may be offered the alternative of, or be asked to stipulate to, the use of a digital recording in lieu of a stenographic reporter. Beware that agreeing to stipulate away requirements mandated by rules of procedure may render your transcript inadmissible.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C57DF0E-7CB9-A543-A66D-9807C39EA2FA}" type="slidenum">
              <a:rPr lang="en-US" smtClean="0"/>
              <a:t>22</a:t>
            </a:fld>
            <a:endParaRPr lang="en-US"/>
          </a:p>
        </p:txBody>
      </p:sp>
    </p:spTree>
    <p:extLst>
      <p:ext uri="{BB962C8B-B14F-4D97-AF65-F5344CB8AC3E}">
        <p14:creationId xmlns:p14="http://schemas.microsoft.com/office/powerpoint/2010/main" val="191870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dirty="0"/>
              <a:t>Court reporting technologies</a:t>
            </a:r>
            <a:r>
              <a:rPr lang="en-US" b="0" baseline="0" dirty="0"/>
              <a:t> have greatly advanced over the years! We can now stream testimony and proceedings not just across the table but across the world … and not just to computers but to laptops, tablets … even smartphones! </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24</a:t>
            </a:fld>
            <a:endParaRPr lang="en-US"/>
          </a:p>
        </p:txBody>
      </p:sp>
    </p:spTree>
    <p:extLst>
      <p:ext uri="{BB962C8B-B14F-4D97-AF65-F5344CB8AC3E}">
        <p14:creationId xmlns:p14="http://schemas.microsoft.com/office/powerpoint/2010/main" val="43554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baseline="0" dirty="0"/>
              <a:t>While not every case or deposition requires today’s latest technologies, leveraging state-of-the-art offerings from your court reporter can create an advantage over your opponent by keeping your audience fully engaged and visually demonstrating difficult concepts.</a:t>
            </a:r>
          </a:p>
          <a:p>
            <a:pPr marL="171450" indent="-171450">
              <a:buFont typeface="Arial" pitchFamily="34" charset="0"/>
              <a:buChar char="•"/>
            </a:pPr>
            <a:r>
              <a:rPr lang="en-US" b="0" baseline="0" dirty="0"/>
              <a:t>Clarify that it is freelance reporters who offer services such as exhibit organization (archival and retrieval, especially in complex litigation) and other litigation support services specifically for presentation at trial.</a:t>
            </a:r>
          </a:p>
          <a:p>
            <a:pPr marL="171450" indent="-171450">
              <a:buFont typeface="Arial" pitchFamily="34" charset="0"/>
              <a:buChar char="•"/>
            </a:pPr>
            <a:r>
              <a:rPr lang="en-US" b="0" i="1" baseline="0" dirty="0"/>
              <a:t>More on this on a later slide …</a:t>
            </a:r>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25</a:t>
            </a:fld>
            <a:endParaRPr lang="en-US"/>
          </a:p>
        </p:txBody>
      </p:sp>
    </p:spTree>
    <p:extLst>
      <p:ext uri="{BB962C8B-B14F-4D97-AF65-F5344CB8AC3E}">
        <p14:creationId xmlns:p14="http://schemas.microsoft.com/office/powerpoint/2010/main" val="3042944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Using </a:t>
            </a:r>
            <a:r>
              <a:rPr lang="en-US" b="1" dirty="0" err="1"/>
              <a:t>realtime</a:t>
            </a:r>
            <a:r>
              <a:rPr lang="en-US" b="1" dirty="0"/>
              <a:t> technology</a:t>
            </a:r>
            <a:r>
              <a:rPr lang="en-US" b="1" baseline="0" dirty="0"/>
              <a:t> provides many key advantages:</a:t>
            </a:r>
          </a:p>
          <a:p>
            <a:pPr marL="171450" indent="-171450">
              <a:buFont typeface="Wingdings" pitchFamily="2" charset="2"/>
              <a:buChar char="§"/>
            </a:pPr>
            <a:r>
              <a:rPr lang="en-US" b="0" baseline="0" dirty="0"/>
              <a:t>The high-tech look of </a:t>
            </a:r>
            <a:r>
              <a:rPr lang="en-US" b="0" baseline="0" dirty="0" err="1"/>
              <a:t>realtime</a:t>
            </a:r>
            <a:r>
              <a:rPr lang="en-US" b="0" baseline="0" dirty="0"/>
              <a:t> oftentimes creates an intimidating advantage over opponents.</a:t>
            </a:r>
          </a:p>
          <a:p>
            <a:pPr marL="171450" indent="-171450">
              <a:buFont typeface="Wingdings" pitchFamily="2" charset="2"/>
              <a:buChar char="§"/>
            </a:pPr>
            <a:r>
              <a:rPr lang="en-US" b="0" baseline="0" dirty="0"/>
              <a:t>Answers can be reviewed as many times as necessary ... without asking the court reporter to read back.</a:t>
            </a:r>
          </a:p>
          <a:p>
            <a:pPr marL="171450" indent="-171450">
              <a:buFont typeface="Wingdings" pitchFamily="2" charset="2"/>
              <a:buChar char="§"/>
            </a:pPr>
            <a:r>
              <a:rPr lang="en-US" b="0" baseline="0" dirty="0"/>
              <a:t>Realtime software for attorneys provides for flagging key words, highlighting key issues, and marking the transcript for easy searchability later.</a:t>
            </a:r>
          </a:p>
          <a:p>
            <a:pPr marL="171450" indent="-171450">
              <a:buFont typeface="Wingdings" pitchFamily="2" charset="2"/>
              <a:buChar char="§"/>
            </a:pPr>
            <a:r>
              <a:rPr lang="en-US" b="0" baseline="0" dirty="0"/>
              <a:t>There is tremendous power to having the record live on your laptop or tablet:   </a:t>
            </a:r>
          </a:p>
          <a:p>
            <a:pPr marL="600217" lvl="1" indent="-163695">
              <a:buFont typeface="Arial" panose="020B0604020202020204" pitchFamily="34" charset="0"/>
              <a:buChar char="•"/>
            </a:pPr>
            <a:r>
              <a:rPr lang="en-US" b="0" baseline="0" dirty="0"/>
              <a:t>As opposed to flipping through a paper note pad looking for key notes, word search the transcript electronically for near instantaneous results.</a:t>
            </a:r>
          </a:p>
          <a:p>
            <a:pPr marL="600217" lvl="1" indent="-163695">
              <a:buFont typeface="Arial" panose="020B0604020202020204" pitchFamily="34" charset="0"/>
              <a:buChar char="•"/>
            </a:pPr>
            <a:r>
              <a:rPr lang="en-US" b="0" baseline="0" dirty="0"/>
              <a:t>Avoid being challenged by a witness telling you, “That’s not what I said,” as can happen when paraphrasing testimony off notes on your paper pad. Quoting directly from the official record puts an end to those challenges.</a:t>
            </a:r>
          </a:p>
          <a:p>
            <a:pPr marL="1036738" lvl="2" indent="-163695">
              <a:buFont typeface="Arial" panose="020B0604020202020204" pitchFamily="34" charset="0"/>
              <a:buChar char="•"/>
            </a:pPr>
            <a:r>
              <a:rPr lang="en-US" b="0" baseline="0" dirty="0"/>
              <a:t>Particularly important when examining expert witnesses.</a:t>
            </a:r>
          </a:p>
          <a:p>
            <a:pPr marL="163695" indent="-163695">
              <a:buFont typeface="Arial" panose="020B0604020202020204" pitchFamily="34" charset="0"/>
              <a:buChar char="•"/>
            </a:pPr>
            <a:endParaRPr lang="en-US" b="0" baseline="0" dirty="0"/>
          </a:p>
          <a:p>
            <a:pPr marL="165261" indent="-165261">
              <a:buFont typeface="Arial" panose="020B0604020202020204" pitchFamily="34" charset="0"/>
              <a:buChar char="•"/>
            </a:pPr>
            <a:r>
              <a:rPr lang="en-US" b="0" i="1" baseline="0" dirty="0"/>
              <a:t>Special note </a:t>
            </a:r>
            <a:r>
              <a:rPr lang="en-US" b="0" baseline="0" dirty="0"/>
              <a:t>– The more information a reporter receives as far as proper nouns, witness names, terminology – the better the </a:t>
            </a:r>
            <a:r>
              <a:rPr lang="en-US" b="0" baseline="0" dirty="0" err="1"/>
              <a:t>realtime</a:t>
            </a:r>
            <a:r>
              <a:rPr lang="en-US" b="0" baseline="0" dirty="0"/>
              <a:t> stream will be.</a:t>
            </a:r>
          </a:p>
          <a:p>
            <a:pPr marL="165261" indent="-165261">
              <a:buFont typeface="Arial" panose="020B0604020202020204" pitchFamily="34" charset="0"/>
              <a:buChar char="•"/>
            </a:pPr>
            <a:endParaRPr lang="en-US" b="1" baseline="0" dirty="0"/>
          </a:p>
          <a:p>
            <a:pPr marL="165261" indent="-165261">
              <a:buFont typeface="Arial" panose="020B0604020202020204" pitchFamily="34" charset="0"/>
              <a:buChar char="•"/>
            </a:pPr>
            <a:endParaRPr lang="en-US" b="1" dirty="0"/>
          </a:p>
          <a:p>
            <a:pPr marL="163695" indent="-163695">
              <a:buFont typeface="Arial" panose="020B0604020202020204" pitchFamily="34" charset="0"/>
              <a:buChar char="•"/>
            </a:pPr>
            <a:endParaRPr lang="en-US" b="1" baseline="0" dirty="0"/>
          </a:p>
          <a:p>
            <a:pPr marL="163695" indent="-163695">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26</a:t>
            </a:fld>
            <a:endParaRPr lang="en-US"/>
          </a:p>
        </p:txBody>
      </p:sp>
    </p:spTree>
    <p:extLst>
      <p:ext uri="{BB962C8B-B14F-4D97-AF65-F5344CB8AC3E}">
        <p14:creationId xmlns:p14="http://schemas.microsoft.com/office/powerpoint/2010/main" val="439271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This slide</a:t>
            </a:r>
            <a:r>
              <a:rPr lang="en-US" b="0" baseline="0" dirty="0"/>
              <a:t> can be amended or completely deleted, depending on who is giving this presentation and to whom. It is intended to represent the latest offerings most court reporters can provide to attorneys. The presenter should be able to explain what each does within his or her own knowledge base and comfort level.</a:t>
            </a:r>
            <a:endParaRPr lang="en-US" b="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27</a:t>
            </a:fld>
            <a:endParaRPr lang="en-US"/>
          </a:p>
        </p:txBody>
      </p:sp>
    </p:spTree>
    <p:extLst>
      <p:ext uri="{BB962C8B-B14F-4D97-AF65-F5344CB8AC3E}">
        <p14:creationId xmlns:p14="http://schemas.microsoft.com/office/powerpoint/2010/main" val="972477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a:solidFill>
                  <a:schemeClr val="tx1"/>
                </a:solidFill>
                <a:effectLst/>
                <a:latin typeface="Arial" charset="0"/>
                <a:ea typeface="+mn-ea"/>
                <a:cs typeface="+mn-cs"/>
              </a:rPr>
              <a:t>The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CART/</a:t>
            </a:r>
            <a:r>
              <a:rPr lang="en-US" sz="1200" kern="1200" dirty="0" err="1">
                <a:solidFill>
                  <a:schemeClr val="tx1"/>
                </a:solidFill>
                <a:effectLst/>
                <a:latin typeface="Arial" charset="0"/>
                <a:ea typeface="+mn-ea"/>
                <a:cs typeface="+mn-cs"/>
              </a:rPr>
              <a:t>captioner</a:t>
            </a:r>
            <a:r>
              <a:rPr lang="en-US" sz="1200" kern="1200" dirty="0">
                <a:solidFill>
                  <a:schemeClr val="tx1"/>
                </a:solidFill>
                <a:effectLst/>
                <a:latin typeface="Arial" charset="0"/>
                <a:ea typeface="+mn-ea"/>
                <a:cs typeface="+mn-cs"/>
              </a:rPr>
              <a:t> works for the individual person who is deaf/hard-of-hearing and also captions conversations with his or her counsel, which no one else should have access to. There’s strict codes for separating the functions of court reporter and CART/</a:t>
            </a:r>
            <a:r>
              <a:rPr lang="en-US" sz="1200" kern="1200" dirty="0" err="1">
                <a:solidFill>
                  <a:schemeClr val="tx1"/>
                </a:solidFill>
                <a:effectLst/>
                <a:latin typeface="Arial" charset="0"/>
                <a:ea typeface="+mn-ea"/>
                <a:cs typeface="+mn-cs"/>
              </a:rPr>
              <a:t>captioner</a:t>
            </a:r>
            <a:r>
              <a:rPr lang="en-US" sz="1200" kern="1200" dirty="0">
                <a:solidFill>
                  <a:schemeClr val="tx1"/>
                </a:solidFill>
                <a:effectLst/>
                <a:latin typeface="Arial" charset="0"/>
                <a:ea typeface="+mn-ea"/>
                <a:cs typeface="+mn-cs"/>
              </a:rPr>
              <a:t>.</a:t>
            </a:r>
            <a:endParaRPr lang="en-US" dirty="0"/>
          </a:p>
          <a:p>
            <a:pPr marL="171450" indent="-171450">
              <a:buFont typeface="Arial" pitchFamily="34" charset="0"/>
              <a:buChar char="•"/>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Ask a person with hearing loss what their preferred mode of communication is in a judicial </a:t>
            </a:r>
            <a:r>
              <a:rPr lang="en-US" sz="1800">
                <a:solidFill>
                  <a:srgbClr val="000000"/>
                </a:solidFill>
                <a:effectLst/>
                <a:latin typeface="Verdana" panose="020B0604030504040204" pitchFamily="34" charset="0"/>
                <a:ea typeface="Calibri" panose="020F0502020204030204" pitchFamily="34" charset="0"/>
                <a:cs typeface="Calibri" panose="020F0502020204030204" pitchFamily="34" charset="0"/>
              </a:rPr>
              <a:t>setting.</a:t>
            </a:r>
          </a:p>
          <a:p>
            <a:pPr marL="171450" indent="-171450">
              <a:buFont typeface="Arial" pitchFamily="34" charset="0"/>
              <a:buChar char="•"/>
            </a:pPr>
            <a:r>
              <a:rPr lang="en-US" baseline="0"/>
              <a:t>The </a:t>
            </a:r>
            <a:r>
              <a:rPr lang="en-US" baseline="0" dirty="0"/>
              <a:t>more we can “front” load into our dictionary, the better the transcription rate.</a:t>
            </a:r>
          </a:p>
          <a:p>
            <a:pPr marL="171450" indent="-171450">
              <a:buFont typeface="Arial" pitchFamily="34" charset="0"/>
              <a:buChar char="•"/>
            </a:pPr>
            <a:r>
              <a:rPr lang="en-US" baseline="0" dirty="0"/>
              <a:t>The normal pace will not allow the person time to read and “digest” what is displaying on the screen. Be aware that extra time will be needed before the person is able to respond.</a:t>
            </a:r>
            <a:endParaRPr lang="en-US"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28</a:t>
            </a:fld>
            <a:endParaRPr lang="en-US"/>
          </a:p>
        </p:txBody>
      </p:sp>
    </p:spTree>
    <p:extLst>
      <p:ext uri="{BB962C8B-B14F-4D97-AF65-F5344CB8AC3E}">
        <p14:creationId xmlns:p14="http://schemas.microsoft.com/office/powerpoint/2010/main" val="798216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7DF0E-7CB9-A543-A66D-9807C39EA2FA}" type="slidenum">
              <a:rPr lang="en-US" smtClean="0"/>
              <a:t>29</a:t>
            </a:fld>
            <a:endParaRPr lang="en-US"/>
          </a:p>
        </p:txBody>
      </p:sp>
    </p:spTree>
    <p:extLst>
      <p:ext uri="{BB962C8B-B14F-4D97-AF65-F5344CB8AC3E}">
        <p14:creationId xmlns:p14="http://schemas.microsoft.com/office/powerpoint/2010/main" val="422919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4</a:t>
            </a:fld>
            <a:endParaRPr lang="en-US"/>
          </a:p>
        </p:txBody>
      </p:sp>
    </p:spTree>
    <p:extLst>
      <p:ext uri="{BB962C8B-B14F-4D97-AF65-F5344CB8AC3E}">
        <p14:creationId xmlns:p14="http://schemas.microsoft.com/office/powerpoint/2010/main" val="379355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buFontTx/>
              <a:buNone/>
            </a:pPr>
            <a:r>
              <a:rPr lang="en-US" sz="1200" b="1" dirty="0">
                <a:solidFill>
                  <a:srgbClr val="000000"/>
                </a:solidFill>
              </a:rPr>
              <a:t>Especially outside of the courtroom, attorneys need to remember:</a:t>
            </a:r>
          </a:p>
          <a:p>
            <a:pPr marL="722330" lvl="1" indent="-285750" defTabSz="873161">
              <a:buFont typeface="Wingdings" pitchFamily="2" charset="2"/>
              <a:buChar char="§"/>
              <a:defRPr/>
            </a:pPr>
            <a:r>
              <a:rPr lang="en-US" sz="1200" b="0" dirty="0">
                <a:solidFill>
                  <a:srgbClr val="000000"/>
                </a:solidFill>
              </a:rPr>
              <a:t>The role of the freelance reporter is the same as the judge’s reporter in court.</a:t>
            </a:r>
          </a:p>
          <a:p>
            <a:pPr marL="722330" lvl="1" indent="-285750" defTabSz="873161">
              <a:buFont typeface="Wingdings" pitchFamily="2" charset="2"/>
              <a:buChar char="§"/>
              <a:defRPr/>
            </a:pPr>
            <a:r>
              <a:rPr lang="en-US" sz="1200" b="0" dirty="0">
                <a:solidFill>
                  <a:srgbClr val="000000"/>
                </a:solidFill>
              </a:rPr>
              <a:t>We are the court reporters making the official record. We are working for all parties present. </a:t>
            </a:r>
          </a:p>
          <a:p>
            <a:pPr marL="722330" lvl="1" indent="-285750" defTabSz="873161">
              <a:buFont typeface="Wingdings" pitchFamily="2" charset="2"/>
              <a:buChar char="§"/>
              <a:defRPr/>
            </a:pPr>
            <a:r>
              <a:rPr lang="en-US" sz="1200" b="0" dirty="0">
                <a:solidFill>
                  <a:srgbClr val="000000"/>
                </a:solidFill>
              </a:rPr>
              <a:t>Never ask a court reporter in a deposition to do something that you would not ask the judge’s court reporter to do … in front of the judge.</a:t>
            </a:r>
          </a:p>
          <a:p>
            <a:pPr marL="722330" lvl="1" indent="-285750" defTabSz="873161">
              <a:buFont typeface="Wingdings" pitchFamily="2" charset="2"/>
              <a:buChar char="§"/>
              <a:defRPr/>
            </a:pPr>
            <a:r>
              <a:rPr lang="en-US" sz="1200" b="0" dirty="0">
                <a:solidFill>
                  <a:srgbClr val="000000"/>
                </a:solidFill>
              </a:rPr>
              <a:t>This is important because the reporter will not compromise his or her ethics.</a:t>
            </a:r>
            <a:endParaRPr lang="en-US" sz="1200" b="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6</a:t>
            </a:fld>
            <a:endParaRPr lang="en-US"/>
          </a:p>
        </p:txBody>
      </p:sp>
    </p:spTree>
    <p:extLst>
      <p:ext uri="{BB962C8B-B14F-4D97-AF65-F5344CB8AC3E}">
        <p14:creationId xmlns:p14="http://schemas.microsoft.com/office/powerpoint/2010/main" val="319965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1" dirty="0"/>
              <a:t>Here</a:t>
            </a:r>
            <a:r>
              <a:rPr lang="en-US" b="1" baseline="0" dirty="0"/>
              <a:t> are important things we will need upon scheduling:</a:t>
            </a:r>
            <a:endParaRPr lang="en-US" b="1" dirty="0"/>
          </a:p>
          <a:p>
            <a:pPr>
              <a:buFont typeface="Arial" pitchFamily="34" charset="0"/>
              <a:buNone/>
            </a:pPr>
            <a:endParaRPr lang="en-US" b="1" dirty="0"/>
          </a:p>
          <a:p>
            <a:pPr marL="0" indent="0">
              <a:buFont typeface="Arial" pitchFamily="34" charset="0"/>
              <a:buNone/>
            </a:pPr>
            <a:r>
              <a:rPr lang="en-US" b="1" dirty="0"/>
              <a:t>A Notice of Taking Deposition</a:t>
            </a:r>
          </a:p>
          <a:p>
            <a:pPr marL="171450" indent="-171450">
              <a:buFont typeface="Wingdings" pitchFamily="2" charset="2"/>
              <a:buChar char="§"/>
            </a:pPr>
            <a:r>
              <a:rPr lang="en-US" baseline="0" dirty="0"/>
              <a:t>This helps us ensure we have the case information, names of parties, filing numbers, and (hopefully) correct spellings of all involved.</a:t>
            </a:r>
          </a:p>
          <a:p>
            <a:pPr>
              <a:buFont typeface="Arial" pitchFamily="34" charset="0"/>
              <a:buNone/>
            </a:pPr>
            <a:r>
              <a:rPr lang="en-US" b="1" baseline="0" dirty="0"/>
              <a:t>How long do you anticipate the proceedings to last?</a:t>
            </a:r>
          </a:p>
          <a:p>
            <a:pPr marL="171450" indent="-171450">
              <a:buFont typeface="Wingdings" pitchFamily="2" charset="2"/>
              <a:buChar char="§"/>
            </a:pPr>
            <a:r>
              <a:rPr lang="en-US" baseline="0" dirty="0"/>
              <a:t>This helps us properly schedule a reporter with that availability.</a:t>
            </a:r>
          </a:p>
          <a:p>
            <a:pPr marL="171450" indent="-171450">
              <a:buFont typeface="Wingdings" pitchFamily="2" charset="2"/>
              <a:buChar char="§"/>
            </a:pPr>
            <a:r>
              <a:rPr lang="en-US" baseline="0" dirty="0"/>
              <a:t>Some proceedings may require two reporters (i.e., starting at 8 a.m. and going into the evening until completion).</a:t>
            </a:r>
          </a:p>
          <a:p>
            <a:r>
              <a:rPr lang="en-US" b="1" baseline="0" dirty="0"/>
              <a:t>Special needs</a:t>
            </a:r>
          </a:p>
          <a:p>
            <a:pPr marL="0" marR="0">
              <a:spcBef>
                <a:spcPts val="0"/>
              </a:spcBef>
              <a:spcAft>
                <a:spcPts val="0"/>
              </a:spcAft>
            </a:pPr>
            <a:r>
              <a:rPr lang="en-US" baseline="0" dirty="0"/>
              <a:t>Will you need:</a:t>
            </a:r>
          </a:p>
          <a:p>
            <a:pPr marL="171450" marR="0" indent="-171450">
              <a:spcBef>
                <a:spcPts val="0"/>
              </a:spcBef>
              <a:spcAft>
                <a:spcPts val="0"/>
              </a:spcAft>
              <a:buFont typeface="Wingdings" panose="05000000000000000000" pitchFamily="2" charset="2"/>
              <a:buChar char="§"/>
            </a:pPr>
            <a:r>
              <a:rPr lang="en-US" baseline="0" dirty="0"/>
              <a:t>A </a:t>
            </a:r>
            <a:r>
              <a:rPr lang="en-US" baseline="0" dirty="0" err="1"/>
              <a:t>realtime</a:t>
            </a:r>
            <a:r>
              <a:rPr lang="en-US" baseline="0" dirty="0"/>
              <a:t> reporter? </a:t>
            </a:r>
          </a:p>
          <a:p>
            <a:pPr marL="171450" marR="0" indent="-171450">
              <a:spcBef>
                <a:spcPts val="0"/>
              </a:spcBef>
              <a:spcAft>
                <a:spcPts val="0"/>
              </a:spcAft>
              <a:buFont typeface="Wingdings" panose="05000000000000000000" pitchFamily="2" charset="2"/>
              <a:buChar char="§"/>
            </a:pPr>
            <a:r>
              <a:rPr lang="en-US" baseline="0" dirty="0"/>
              <a:t>A videographer? </a:t>
            </a:r>
          </a:p>
          <a:p>
            <a:pPr marL="171450" marR="0" indent="-171450">
              <a:spcBef>
                <a:spcPts val="0"/>
              </a:spcBef>
              <a:spcAft>
                <a:spcPts val="0"/>
              </a:spcAft>
              <a:buFont typeface="Wingdings" panose="05000000000000000000" pitchFamily="2" charset="2"/>
              <a:buChar char="§"/>
            </a:pPr>
            <a:r>
              <a:rPr lang="en-US" baseline="0" dirty="0"/>
              <a:t>A rough draft? </a:t>
            </a:r>
          </a:p>
          <a:p>
            <a:pPr marL="171450" marR="0" indent="-171450">
              <a:spcBef>
                <a:spcPts val="0"/>
              </a:spcBef>
              <a:spcAft>
                <a:spcPts val="0"/>
              </a:spcAft>
              <a:buFont typeface="Wingdings" panose="05000000000000000000" pitchFamily="2" charset="2"/>
              <a:buChar char="§"/>
            </a:pPr>
            <a:r>
              <a:rPr lang="en-US" baseline="0" dirty="0"/>
              <a:t>An interpreter: S</a:t>
            </a: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ign language interpreter or spoken language interpreter</a:t>
            </a:r>
            <a:r>
              <a:rPr lang="en-US" baseline="0" dirty="0"/>
              <a:t>? </a:t>
            </a:r>
          </a:p>
          <a:p>
            <a:pPr marL="628650" marR="0" lvl="1" indent="-171450">
              <a:spcBef>
                <a:spcPts val="0"/>
              </a:spcBef>
              <a:spcAft>
                <a:spcPts val="0"/>
              </a:spcAft>
              <a:buFont typeface="Wingdings" panose="05000000000000000000" pitchFamily="2" charset="2"/>
              <a:buChar char="§"/>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A sign language interpreter would be for communication access. The spoken language interpreter would be for one spoken language simultaneously to another … or it could be consecutively done as well.</a:t>
            </a:r>
            <a:endParaRPr lang="en-US" sz="1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171450" indent="-171450">
              <a:buFont typeface="Wingdings" pitchFamily="2" charset="2"/>
              <a:buChar char="§"/>
            </a:pPr>
            <a:r>
              <a:rPr lang="en-US" baseline="0" dirty="0"/>
              <a:t>If receiving </a:t>
            </a:r>
            <a:r>
              <a:rPr lang="en-US" baseline="0" dirty="0" err="1"/>
              <a:t>realtime</a:t>
            </a:r>
            <a:r>
              <a:rPr lang="en-US" baseline="0" dirty="0"/>
              <a:t>, will you need us to provide loaner laptops/tablets? Will you want to stream the </a:t>
            </a:r>
            <a:r>
              <a:rPr lang="en-US" baseline="0" dirty="0" err="1"/>
              <a:t>realtime</a:t>
            </a:r>
            <a:r>
              <a:rPr lang="en-US" baseline="0" dirty="0"/>
              <a:t> to other parties not present?</a:t>
            </a:r>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7</a:t>
            </a:fld>
            <a:endParaRPr lang="en-US"/>
          </a:p>
        </p:txBody>
      </p:sp>
    </p:spTree>
    <p:extLst>
      <p:ext uri="{BB962C8B-B14F-4D97-AF65-F5344CB8AC3E}">
        <p14:creationId xmlns:p14="http://schemas.microsoft.com/office/powerpoint/2010/main" val="15662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1" baseline="0" dirty="0"/>
              <a:t>Delivery</a:t>
            </a:r>
          </a:p>
          <a:p>
            <a:pPr marL="171450" indent="-171450">
              <a:buFont typeface="Wingdings" pitchFamily="2" charset="2"/>
              <a:buChar char="§"/>
            </a:pPr>
            <a:r>
              <a:rPr lang="en-US" baseline="0" dirty="0"/>
              <a:t>Ask the reporter what his or her standard delivery is, and let him or her know if you think you may need it sooner.  Remember this will trigger an expedited charge.</a:t>
            </a:r>
          </a:p>
          <a:p>
            <a:pPr marL="171450" indent="-171450">
              <a:buFont typeface="Wingdings" pitchFamily="2" charset="2"/>
              <a:buChar char="§"/>
            </a:pPr>
            <a:r>
              <a:rPr lang="en-US" baseline="0" dirty="0"/>
              <a:t>If the deposition is held on Monday, calling the court reporter on Thursday afternoon to say you need it on Friday may result in an overnight expedited fee if the court reporter has not yet begun transcribing your deposition. Planning ahead and alerting the reporter prevents this from happening. </a:t>
            </a:r>
            <a:r>
              <a:rPr lang="en-US" sz="1200" kern="1200" baseline="0" dirty="0">
                <a:solidFill>
                  <a:schemeClr val="tx1"/>
                </a:solidFill>
                <a:effectLst/>
                <a:latin typeface="Arial" charset="0"/>
                <a:ea typeface="+mn-ea"/>
                <a:cs typeface="+mn-cs"/>
              </a:rPr>
              <a:t>Plus, n</a:t>
            </a:r>
            <a:r>
              <a:rPr lang="en-US" sz="1200" kern="1200" dirty="0">
                <a:solidFill>
                  <a:schemeClr val="tx1"/>
                </a:solidFill>
                <a:effectLst/>
                <a:latin typeface="Arial" charset="0"/>
                <a:ea typeface="+mn-ea"/>
                <a:cs typeface="+mn-cs"/>
              </a:rPr>
              <a:t>ot arranging expedite in advance may result in the reporter not being able to do an on-demand expedite in addition to other expedites he or she</a:t>
            </a:r>
            <a:r>
              <a:rPr lang="en-US" sz="1200" kern="1200" baseline="0" dirty="0">
                <a:solidFill>
                  <a:schemeClr val="tx1"/>
                </a:solidFill>
                <a:effectLst/>
                <a:latin typeface="Arial" charset="0"/>
                <a:ea typeface="+mn-ea"/>
                <a:cs typeface="+mn-cs"/>
              </a:rPr>
              <a:t> is </a:t>
            </a:r>
            <a:r>
              <a:rPr lang="en-US" sz="1200" kern="1200" dirty="0">
                <a:solidFill>
                  <a:schemeClr val="tx1"/>
                </a:solidFill>
                <a:effectLst/>
                <a:latin typeface="Arial" charset="0"/>
                <a:ea typeface="+mn-ea"/>
                <a:cs typeface="+mn-cs"/>
              </a:rPr>
              <a:t>juggling. </a:t>
            </a:r>
            <a:r>
              <a:rPr lang="en-US" baseline="0" dirty="0"/>
              <a:t> </a:t>
            </a:r>
          </a:p>
          <a:p>
            <a:pPr>
              <a:buFont typeface="Arial" pitchFamily="34" charset="0"/>
              <a:buNone/>
            </a:pPr>
            <a:endParaRPr lang="en-US" b="1" baseline="0" dirty="0"/>
          </a:p>
          <a:p>
            <a:pPr>
              <a:buFont typeface="Arial" pitchFamily="34" charset="0"/>
              <a:buNone/>
            </a:pPr>
            <a:r>
              <a:rPr lang="en-US" b="1" baseline="0" dirty="0"/>
              <a:t>Transcript format</a:t>
            </a:r>
          </a:p>
          <a:p>
            <a:pPr marL="171450" indent="-171450">
              <a:buFont typeface="Wingdings" pitchFamily="2" charset="2"/>
              <a:buChar char="§"/>
            </a:pPr>
            <a:r>
              <a:rPr lang="en-US" baseline="0" dirty="0"/>
              <a:t>Do you want the transcript emailed? Would you like paper? Standard size transcript, condensed, or both? These are a few of the questions you will be asked by the court reporter when ordering a transcript.  </a:t>
            </a:r>
          </a:p>
          <a:p>
            <a:endParaRPr lang="en-US" baseline="0" dirty="0"/>
          </a:p>
          <a:p>
            <a:r>
              <a:rPr lang="en-US" b="1" baseline="0" dirty="0"/>
              <a:t>To avoid late-cancellation fees, be sure to advise the court reporter as soon as a deposition cancels.</a:t>
            </a:r>
            <a:endParaRPr lang="en-US" baseline="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8</a:t>
            </a:fld>
            <a:endParaRPr lang="en-US"/>
          </a:p>
        </p:txBody>
      </p:sp>
    </p:spTree>
    <p:extLst>
      <p:ext uri="{BB962C8B-B14F-4D97-AF65-F5344CB8AC3E}">
        <p14:creationId xmlns:p14="http://schemas.microsoft.com/office/powerpoint/2010/main" val="248711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b="1" dirty="0"/>
              <a:t>In a deposition:</a:t>
            </a:r>
          </a:p>
          <a:p>
            <a:pPr marL="742950" lvl="1" indent="-285750" algn="l">
              <a:buFont typeface="Wingdings" pitchFamily="2" charset="2"/>
              <a:buChar char="§"/>
            </a:pPr>
            <a:r>
              <a:rPr lang="en-US" sz="1200" b="0" dirty="0"/>
              <a:t>Consider the room dynamics.</a:t>
            </a:r>
            <a:r>
              <a:rPr lang="en-US" sz="1200" b="0" baseline="0" dirty="0"/>
              <a:t> </a:t>
            </a:r>
            <a:r>
              <a:rPr lang="en-US" sz="1200" b="0" dirty="0"/>
              <a:t>The court reporter needs to hear the testimony, so he or she will want to be as close as possible to the witness and questioning attorney.  </a:t>
            </a:r>
          </a:p>
          <a:p>
            <a:pPr marL="742950" lvl="1" indent="-285750" algn="l">
              <a:buFont typeface="Wingdings" pitchFamily="2" charset="2"/>
              <a:buChar char="§"/>
            </a:pPr>
            <a:r>
              <a:rPr lang="en-US" sz="1200" b="0" dirty="0"/>
              <a:t>Allowances may need to be made for ambient noise, such as loud fans, traffic, papers shuffling.</a:t>
            </a:r>
          </a:p>
          <a:p>
            <a:pPr marL="722330" lvl="1" indent="-285750" defTabSz="873161">
              <a:buFont typeface="Wingdings" pitchFamily="2" charset="2"/>
              <a:buChar char="§"/>
              <a:defRPr/>
            </a:pPr>
            <a:r>
              <a:rPr lang="en-US" sz="1200" b="0" dirty="0"/>
              <a:t>Allow the reporter to select the location in the room that enables the reporter to make the best record possible.</a:t>
            </a:r>
          </a:p>
          <a:p>
            <a:pPr marL="436580" lvl="1" defTabSz="873161">
              <a:buNone/>
              <a:defRPr/>
            </a:pPr>
            <a:endParaRPr lang="en-US" sz="1600" b="0" dirty="0"/>
          </a:p>
          <a:p>
            <a:pPr marL="436580" marR="0" lvl="1" indent="0" algn="l" defTabSz="873161" rtl="0" eaLnBrk="1" fontAlgn="base" latinLnBrk="0" hangingPunct="1">
              <a:lnSpc>
                <a:spcPct val="100000"/>
              </a:lnSpc>
              <a:spcBef>
                <a:spcPct val="30000"/>
              </a:spcBef>
              <a:spcAft>
                <a:spcPct val="0"/>
              </a:spcAft>
              <a:buClrTx/>
              <a:buSzTx/>
              <a:buFontTx/>
              <a:buNone/>
              <a:tabLst/>
              <a:defRPr/>
            </a:pPr>
            <a:r>
              <a:rPr lang="en-US" sz="1200" b="1" dirty="0"/>
              <a:t>Both in a deposition and in the courtroom:</a:t>
            </a:r>
          </a:p>
          <a:p>
            <a:pPr marL="722330" lvl="1" indent="-285750" defTabSz="873161">
              <a:buFont typeface="Wingdings" pitchFamily="2" charset="2"/>
              <a:buChar char="§"/>
              <a:defRPr/>
            </a:pPr>
            <a:r>
              <a:rPr lang="en-US" sz="1200" b="0" dirty="0"/>
              <a:t>Introduce yourself to the reporter, tell the reporter who you represent, and give the reporter (and videographer) your business card.</a:t>
            </a:r>
          </a:p>
          <a:p>
            <a:pPr marL="722330" lvl="1" indent="-285750" defTabSz="873161">
              <a:buFont typeface="Wingdings" pitchFamily="2" charset="2"/>
              <a:buChar char="§"/>
              <a:defRPr/>
            </a:pPr>
            <a:r>
              <a:rPr lang="en-US" sz="1200" b="0" dirty="0"/>
              <a:t>If you have any exhibits that you know you will be introducing, you can have the reporter pre-mark them so they are ready when you want to introduce them … or the reporter can mark them in real</a:t>
            </a:r>
            <a:r>
              <a:rPr lang="en-US" sz="1200" b="0" baseline="0" dirty="0"/>
              <a:t> t</a:t>
            </a:r>
            <a:r>
              <a:rPr lang="en-US" sz="1200" b="0" dirty="0"/>
              <a:t>ime as needed. Always let the reporter mark the exhibits so that there is a record of which number/letter is to be used next</a:t>
            </a:r>
            <a:r>
              <a:rPr lang="en-US" sz="1200" b="0" baseline="0" dirty="0"/>
              <a:t> to avoid duplication or getting out of order. </a:t>
            </a:r>
            <a:r>
              <a:rPr lang="en-US" sz="1200" b="0" dirty="0"/>
              <a:t> </a:t>
            </a:r>
          </a:p>
          <a:p>
            <a:pPr marL="722330" lvl="1" indent="-285750" defTabSz="873161">
              <a:buFont typeface="Wingdings" pitchFamily="2" charset="2"/>
              <a:buChar char="§"/>
              <a:defRPr/>
            </a:pPr>
            <a:r>
              <a:rPr lang="en-US" sz="1200" b="0" dirty="0"/>
              <a:t>Let the witness know what the reporter’s role is and advise the witness that he or she needs to answer audibly in order for the court reporter to take down the testimony accurately. </a:t>
            </a:r>
          </a:p>
          <a:p>
            <a:pPr marL="436580" lvl="1" defTabSz="873161">
              <a:buBlip>
                <a:blip r:embed="rId3"/>
              </a:buBlip>
              <a:defRPr/>
            </a:pPr>
            <a:endParaRPr lang="en-US" sz="1900" b="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9</a:t>
            </a:fld>
            <a:endParaRPr lang="en-US"/>
          </a:p>
        </p:txBody>
      </p:sp>
    </p:spTree>
    <p:extLst>
      <p:ext uri="{BB962C8B-B14F-4D97-AF65-F5344CB8AC3E}">
        <p14:creationId xmlns:p14="http://schemas.microsoft.com/office/powerpoint/2010/main" val="163769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dirty="0">
                <a:solidFill>
                  <a:schemeClr val="tx2"/>
                </a:solidFill>
              </a:rPr>
              <a:t>Courtroom layouts differ, so when making a record in a courtroom, attorneys should still be aware of acoustics/microphones/turning your back to the reporter.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0" dirty="0">
                <a:solidFill>
                  <a:schemeClr val="tx2"/>
                </a:solidFill>
              </a:rPr>
              <a:t>In terms of marking exhibits and instructing the witness, those protocols are determined by the judge. The official reporter can give guidance on such things as marking the exhibits and other courtroom procedures.</a:t>
            </a:r>
          </a:p>
          <a:p>
            <a:endParaRPr lang="en-US" sz="1500" b="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10</a:t>
            </a:fld>
            <a:endParaRPr lang="en-US"/>
          </a:p>
        </p:txBody>
      </p:sp>
    </p:spTree>
    <p:extLst>
      <p:ext uri="{BB962C8B-B14F-4D97-AF65-F5344CB8AC3E}">
        <p14:creationId xmlns:p14="http://schemas.microsoft.com/office/powerpoint/2010/main" val="310741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l">
              <a:lnSpc>
                <a:spcPct val="90000"/>
              </a:lnSpc>
              <a:buFont typeface="Wingdings" pitchFamily="2" charset="2"/>
              <a:buChar char="§"/>
            </a:pPr>
            <a:r>
              <a:rPr lang="en-US" sz="1200" b="0" dirty="0"/>
              <a:t>Now that you’re ready to start making your record, here are best practices to ensure all words are captured by the reporter.</a:t>
            </a:r>
          </a:p>
          <a:p>
            <a:pPr marL="800100" lvl="1" indent="-342900" algn="l">
              <a:lnSpc>
                <a:spcPct val="90000"/>
              </a:lnSpc>
              <a:buFont typeface="Wingdings" pitchFamily="2" charset="2"/>
              <a:buChar char="§"/>
            </a:pPr>
            <a:r>
              <a:rPr lang="en-US" sz="1200" b="0" dirty="0"/>
              <a:t>If you learn but one rule, this is a very good one.</a:t>
            </a:r>
            <a:r>
              <a:rPr lang="en-US" sz="1200" b="0" baseline="0" dirty="0"/>
              <a:t> </a:t>
            </a:r>
            <a:r>
              <a:rPr lang="en-US" sz="1200" b="0" dirty="0"/>
              <a:t>Learn not to interrupt! Don’t interrupt the witness’s answer or counsels’ objections. Allow everyone to finish speaking before you begin. It only counts if it’s in the record, and the reporter can only capture one voice speaking at a time.</a:t>
            </a:r>
          </a:p>
          <a:p>
            <a:pPr marL="800100" lvl="1" indent="-342900" algn="l">
              <a:lnSpc>
                <a:spcPct val="90000"/>
              </a:lnSpc>
              <a:buFont typeface="Wingdings" pitchFamily="2" charset="2"/>
              <a:buChar char="§"/>
            </a:pPr>
            <a:r>
              <a:rPr lang="en-US" sz="1200" b="0" dirty="0"/>
              <a:t>It’s very common to hand a document to the court reporter to mark and then begin speaking.</a:t>
            </a:r>
            <a:r>
              <a:rPr lang="en-US" sz="1200" b="0" baseline="0" dirty="0"/>
              <a:t> </a:t>
            </a:r>
            <a:r>
              <a:rPr lang="en-US" sz="1200" b="0" dirty="0"/>
              <a:t>The reporter can only perform one task at a time.</a:t>
            </a:r>
          </a:p>
          <a:p>
            <a:pPr marL="800100" lvl="1" indent="-342900" algn="l">
              <a:lnSpc>
                <a:spcPct val="90000"/>
              </a:lnSpc>
              <a:buFont typeface="Wingdings" pitchFamily="2" charset="2"/>
              <a:buChar char="§"/>
            </a:pPr>
            <a:r>
              <a:rPr lang="en-US" sz="1200" b="0" kern="1200" dirty="0">
                <a:solidFill>
                  <a:schemeClr val="tx1"/>
                </a:solidFill>
                <a:effectLst/>
                <a:latin typeface="Arial" charset="0"/>
                <a:ea typeface="+mn-ea"/>
                <a:cs typeface="+mn-cs"/>
              </a:rPr>
              <a:t>If requested</a:t>
            </a:r>
            <a:r>
              <a:rPr lang="en-US" sz="1200" b="0" kern="1200" baseline="0" dirty="0">
                <a:solidFill>
                  <a:schemeClr val="tx1"/>
                </a:solidFill>
                <a:effectLst/>
                <a:latin typeface="Arial" charset="0"/>
                <a:ea typeface="+mn-ea"/>
                <a:cs typeface="+mn-cs"/>
              </a:rPr>
              <a:t> to repeat what you said, just repeat it rather than including “I said…”</a:t>
            </a:r>
            <a:r>
              <a:rPr lang="en-US" sz="1200" b="0" kern="1200" dirty="0">
                <a:solidFill>
                  <a:schemeClr val="tx1"/>
                </a:solidFill>
                <a:effectLst/>
                <a:latin typeface="Arial" charset="0"/>
                <a:ea typeface="+mn-ea"/>
                <a:cs typeface="+mn-cs"/>
              </a:rPr>
              <a:t> </a:t>
            </a:r>
            <a:endParaRPr lang="en-US" sz="1200" b="0" dirty="0"/>
          </a:p>
          <a:p>
            <a:pPr lvl="1" algn="l">
              <a:lnSpc>
                <a:spcPct val="90000"/>
              </a:lnSpc>
              <a:buFontTx/>
              <a:buNone/>
            </a:pPr>
            <a:endParaRPr lang="en-US" sz="1900" b="0" dirty="0"/>
          </a:p>
          <a:p>
            <a:endParaRPr lang="en-US" dirty="0"/>
          </a:p>
        </p:txBody>
      </p:sp>
      <p:sp>
        <p:nvSpPr>
          <p:cNvPr id="4" name="Slide Number Placeholder 3"/>
          <p:cNvSpPr>
            <a:spLocks noGrp="1"/>
          </p:cNvSpPr>
          <p:nvPr>
            <p:ph type="sldNum" sz="quarter" idx="10"/>
          </p:nvPr>
        </p:nvSpPr>
        <p:spPr/>
        <p:txBody>
          <a:bodyPr/>
          <a:lstStyle/>
          <a:p>
            <a:fld id="{6C57DF0E-7CB9-A543-A66D-9807C39EA2FA}" type="slidenum">
              <a:rPr lang="en-US" smtClean="0"/>
              <a:t>11</a:t>
            </a:fld>
            <a:endParaRPr lang="en-US"/>
          </a:p>
        </p:txBody>
      </p:sp>
    </p:spTree>
    <p:extLst>
      <p:ext uri="{BB962C8B-B14F-4D97-AF65-F5344CB8AC3E}">
        <p14:creationId xmlns:p14="http://schemas.microsoft.com/office/powerpoint/2010/main" val="422918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008590-0328-E247-9515-EF0642539F4E}"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305641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08590-0328-E247-9515-EF0642539F4E}"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47203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08590-0328-E247-9515-EF0642539F4E}"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216221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08590-0328-E247-9515-EF0642539F4E}"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254869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08590-0328-E247-9515-EF0642539F4E}"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387239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008590-0328-E247-9515-EF0642539F4E}"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141767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008590-0328-E247-9515-EF0642539F4E}"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14823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008590-0328-E247-9515-EF0642539F4E}"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482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08590-0328-E247-9515-EF0642539F4E}"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55015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08590-0328-E247-9515-EF0642539F4E}"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412292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08590-0328-E247-9515-EF0642539F4E}"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47953-ABB1-124D-AA74-9D07CE329EA2}" type="slidenum">
              <a:rPr lang="en-US" smtClean="0"/>
              <a:t>‹#›</a:t>
            </a:fld>
            <a:endParaRPr lang="en-US"/>
          </a:p>
        </p:txBody>
      </p:sp>
    </p:spTree>
    <p:extLst>
      <p:ext uri="{BB962C8B-B14F-4D97-AF65-F5344CB8AC3E}">
        <p14:creationId xmlns:p14="http://schemas.microsoft.com/office/powerpoint/2010/main" val="293566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08590-0328-E247-9515-EF0642539F4E}" type="datetimeFigureOut">
              <a:rPr lang="en-US" smtClean="0"/>
              <a:t>6/30/2022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47953-ABB1-124D-AA74-9D07CE329EA2}" type="slidenum">
              <a:rPr lang="en-US" smtClean="0"/>
              <a:t>‹#›</a:t>
            </a:fld>
            <a:endParaRPr lang="en-US"/>
          </a:p>
        </p:txBody>
      </p:sp>
      <p:pic>
        <p:nvPicPr>
          <p:cNvPr id="10" name="Picture 9" descr="NCRA logo_cmyk_no tag_with R.ai"/>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510868" y="5881907"/>
            <a:ext cx="1768486" cy="1192979"/>
          </a:xfrm>
          <a:prstGeom prst="rect">
            <a:avLst/>
          </a:prstGeom>
        </p:spPr>
      </p:pic>
      <p:pic>
        <p:nvPicPr>
          <p:cNvPr id="11" name="Picture 10" descr="shutterstock_390449611.jp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7895096" y="5283200"/>
            <a:ext cx="1248904" cy="1574800"/>
          </a:xfrm>
          <a:prstGeom prst="rect">
            <a:avLst/>
          </a:prstGeom>
        </p:spPr>
      </p:pic>
    </p:spTree>
    <p:extLst>
      <p:ext uri="{BB962C8B-B14F-4D97-AF65-F5344CB8AC3E}">
        <p14:creationId xmlns:p14="http://schemas.microsoft.com/office/powerpoint/2010/main" val="395807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utterstock_102578996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836"/>
            <a:ext cx="9144000" cy="6858836"/>
          </a:xfrm>
          <a:prstGeom prst="rect">
            <a:avLst/>
          </a:prstGeom>
        </p:spPr>
      </p:pic>
      <p:sp>
        <p:nvSpPr>
          <p:cNvPr id="12" name="Title 1"/>
          <p:cNvSpPr txBox="1">
            <a:spLocks/>
          </p:cNvSpPr>
          <p:nvPr/>
        </p:nvSpPr>
        <p:spPr>
          <a:xfrm>
            <a:off x="4826001" y="1073213"/>
            <a:ext cx="4233333" cy="1866774"/>
          </a:xfrm>
          <a:prstGeom prst="rect">
            <a:avLst/>
          </a:prstGeom>
          <a:effectLst/>
        </p:spPr>
        <p:txBody>
          <a:bodyPr vert="horz" anchor="b">
            <a:normAutofit/>
          </a:bodyPr>
          <a:lstStyle>
            <a:lvl1pPr algn="r" rtl="0" eaLnBrk="1" latinLnBrk="0" hangingPunct="1">
              <a:spcBef>
                <a:spcPct val="0"/>
              </a:spcBef>
              <a:buNone/>
              <a:defRPr kumimoji="0" sz="4800" b="1" kern="1200">
                <a:solidFill>
                  <a:srgbClr val="003366"/>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500" dirty="0">
                <a:solidFill>
                  <a:schemeClr val="bg1"/>
                </a:solidFill>
                <a:effectLst/>
                <a:latin typeface="Arial"/>
                <a:cs typeface="Arial"/>
              </a:rPr>
              <a:t>Making the</a:t>
            </a:r>
          </a:p>
          <a:p>
            <a:pPr algn="ctr"/>
            <a:r>
              <a:rPr lang="en-US" sz="4500" dirty="0">
                <a:solidFill>
                  <a:schemeClr val="bg1"/>
                </a:solidFill>
                <a:effectLst/>
                <a:latin typeface="Arial"/>
                <a:cs typeface="Arial"/>
              </a:rPr>
              <a:t>Best Record</a:t>
            </a:r>
          </a:p>
        </p:txBody>
      </p:sp>
      <p:sp>
        <p:nvSpPr>
          <p:cNvPr id="13" name="Subtitle 2"/>
          <p:cNvSpPr txBox="1">
            <a:spLocks/>
          </p:cNvSpPr>
          <p:nvPr/>
        </p:nvSpPr>
        <p:spPr>
          <a:xfrm>
            <a:off x="4924495" y="2939987"/>
            <a:ext cx="3761400" cy="1808010"/>
          </a:xfrm>
          <a:prstGeom prst="rect">
            <a:avLst/>
          </a:prstGeom>
        </p:spPr>
        <p:txBody>
          <a:bodyPr anchor="ctr">
            <a:normAutofit/>
          </a:bodyPr>
          <a:lstStyle>
            <a:lvl1pPr marL="0" indent="57150" algn="l" defTabSz="457200" rtl="0" eaLnBrk="1" latinLnBrk="0" hangingPunct="1">
              <a:spcBef>
                <a:spcPct val="20000"/>
              </a:spcBef>
              <a:buFont typeface="Arial"/>
              <a:buNone/>
              <a:defRPr sz="2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500" i="1" dirty="0">
                <a:latin typeface="Arial"/>
                <a:cs typeface="Arial"/>
              </a:rPr>
              <a:t>Customized text area</a:t>
            </a:r>
          </a:p>
          <a:p>
            <a:pPr algn="ctr"/>
            <a:r>
              <a:rPr lang="en-US" sz="2500" i="1" dirty="0">
                <a:latin typeface="Arial"/>
                <a:cs typeface="Arial"/>
              </a:rPr>
              <a:t>Name of presenter</a:t>
            </a:r>
          </a:p>
          <a:p>
            <a:pPr algn="ctr"/>
            <a:r>
              <a:rPr lang="en-US" sz="2500" i="1" dirty="0">
                <a:latin typeface="Arial"/>
                <a:cs typeface="Arial"/>
              </a:rPr>
              <a:t>Contact information</a:t>
            </a:r>
          </a:p>
        </p:txBody>
      </p:sp>
      <p:pic>
        <p:nvPicPr>
          <p:cNvPr id="14" name="Picture 13" descr="NCRA logo_cmyk_no tag_with R.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3647" y="-375023"/>
            <a:ext cx="3813499" cy="2572496"/>
          </a:xfrm>
          <a:prstGeom prst="rect">
            <a:avLst/>
          </a:prstGeom>
        </p:spPr>
      </p:pic>
      <p:sp>
        <p:nvSpPr>
          <p:cNvPr id="15" name="TextBox 14"/>
          <p:cNvSpPr txBox="1"/>
          <p:nvPr/>
        </p:nvSpPr>
        <p:spPr>
          <a:xfrm>
            <a:off x="7180341" y="5212302"/>
            <a:ext cx="1756805" cy="276999"/>
          </a:xfrm>
          <a:prstGeom prst="rect">
            <a:avLst/>
          </a:prstGeom>
          <a:noFill/>
        </p:spPr>
        <p:txBody>
          <a:bodyPr wrap="square" rtlCol="0">
            <a:spAutoFit/>
          </a:bodyPr>
          <a:lstStyle/>
          <a:p>
            <a:pPr algn="ctr"/>
            <a:r>
              <a:rPr lang="en-US" sz="1200" i="1" dirty="0">
                <a:solidFill>
                  <a:schemeClr val="bg1"/>
                </a:solidFill>
                <a:latin typeface="Arial"/>
                <a:cs typeface="Arial"/>
              </a:rPr>
              <a:t>Created by</a:t>
            </a:r>
          </a:p>
        </p:txBody>
      </p:sp>
      <p:pic>
        <p:nvPicPr>
          <p:cNvPr id="16" name="Picture 15" descr="NCRF logo new_white text.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52498" y="5144569"/>
            <a:ext cx="2927664" cy="1862667"/>
          </a:xfrm>
          <a:prstGeom prst="rect">
            <a:avLst/>
          </a:prstGeom>
        </p:spPr>
      </p:pic>
    </p:spTree>
    <p:extLst>
      <p:ext uri="{BB962C8B-B14F-4D97-AF65-F5344CB8AC3E}">
        <p14:creationId xmlns:p14="http://schemas.microsoft.com/office/powerpoint/2010/main" val="332190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07964" y="764172"/>
            <a:ext cx="6858000" cy="762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lnSpc>
                <a:spcPct val="65000"/>
              </a:lnSpc>
              <a:buNone/>
            </a:pPr>
            <a:r>
              <a:rPr lang="en-US" sz="4000" b="1" dirty="0">
                <a:solidFill>
                  <a:srgbClr val="004080"/>
                </a:solidFill>
                <a:latin typeface="Arial" pitchFamily="34" charset="0"/>
                <a:cs typeface="Arial" pitchFamily="34" charset="0"/>
              </a:rPr>
              <a:t>In a courtroom …</a:t>
            </a:r>
          </a:p>
        </p:txBody>
      </p:sp>
      <p:sp>
        <p:nvSpPr>
          <p:cNvPr id="5" name="TextBox 4"/>
          <p:cNvSpPr txBox="1"/>
          <p:nvPr/>
        </p:nvSpPr>
        <p:spPr>
          <a:xfrm>
            <a:off x="3946944" y="1692602"/>
            <a:ext cx="4565994" cy="3212161"/>
          </a:xfrm>
          <a:prstGeom prst="rect">
            <a:avLst/>
          </a:prstGeom>
          <a:noFill/>
        </p:spPr>
        <p:txBody>
          <a:bodyPr wrap="square" rtlCol="0">
            <a:spAutoFit/>
          </a:bodyPr>
          <a:lstStyle/>
          <a:p>
            <a:pPr marL="960120" lvl="2" indent="-365760" algn="l">
              <a:lnSpc>
                <a:spcPct val="90000"/>
              </a:lnSpc>
              <a:spcBef>
                <a:spcPts val="1000"/>
              </a:spcBef>
              <a:buClr>
                <a:schemeClr val="accent4">
                  <a:lumMod val="75000"/>
                </a:schemeClr>
              </a:buClr>
              <a:buFont typeface="Wingdings" charset="2"/>
              <a:buChar char="§"/>
              <a:tabLst>
                <a:tab pos="1257300" algn="l"/>
              </a:tabLst>
            </a:pPr>
            <a:r>
              <a:rPr lang="en-US" sz="2800" dirty="0">
                <a:latin typeface="Arial" pitchFamily="34" charset="0"/>
                <a:cs typeface="Arial" pitchFamily="34" charset="0"/>
              </a:rPr>
              <a:t>do not turn your back to the reporter</a:t>
            </a:r>
          </a:p>
          <a:p>
            <a:pPr marL="960120" lvl="2" indent="-365760" algn="l">
              <a:lnSpc>
                <a:spcPct val="90000"/>
              </a:lnSpc>
              <a:spcBef>
                <a:spcPts val="1000"/>
              </a:spcBef>
              <a:buClr>
                <a:schemeClr val="accent4">
                  <a:lumMod val="75000"/>
                </a:schemeClr>
              </a:buClr>
              <a:buFont typeface="Wingdings" charset="2"/>
              <a:buChar char="§"/>
              <a:tabLst>
                <a:tab pos="1257300" algn="l"/>
              </a:tabLst>
            </a:pPr>
            <a:r>
              <a:rPr lang="en-US" sz="2800" dirty="0">
                <a:latin typeface="Arial" pitchFamily="34" charset="0"/>
                <a:cs typeface="Arial" pitchFamily="34" charset="0"/>
              </a:rPr>
              <a:t>the judge determines all other protocols, and the reporter can assist you with that information</a:t>
            </a:r>
          </a:p>
          <a:p>
            <a:pPr indent="-365760"/>
            <a:endParaRPr lang="en-US" dirty="0"/>
          </a:p>
        </p:txBody>
      </p:sp>
      <p:pic>
        <p:nvPicPr>
          <p:cNvPr id="6" name="Picture 5" descr="fullro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942" y="1865506"/>
            <a:ext cx="3570164" cy="2428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305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066674" y="1684421"/>
            <a:ext cx="4790977" cy="443965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23544" lvl="1" indent="-365760">
              <a:lnSpc>
                <a:spcPct val="110000"/>
              </a:lnSpc>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Enunciate clearly.</a:t>
            </a:r>
          </a:p>
          <a:p>
            <a:pPr marL="923544" lvl="1" indent="-365760">
              <a:lnSpc>
                <a:spcPct val="110000"/>
              </a:lnSpc>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Speak at a </a:t>
            </a:r>
            <a:br>
              <a:rPr lang="en-US" sz="2800" dirty="0">
                <a:solidFill>
                  <a:schemeClr val="tx1"/>
                </a:solidFill>
                <a:latin typeface="Arial" pitchFamily="34" charset="0"/>
                <a:cs typeface="Arial" pitchFamily="34" charset="0"/>
              </a:rPr>
            </a:br>
            <a:r>
              <a:rPr lang="en-US" sz="2800" dirty="0">
                <a:solidFill>
                  <a:schemeClr val="tx1"/>
                </a:solidFill>
                <a:latin typeface="Arial" pitchFamily="34" charset="0"/>
                <a:cs typeface="Arial" pitchFamily="34" charset="0"/>
              </a:rPr>
              <a:t>well-modulated pace.</a:t>
            </a:r>
          </a:p>
          <a:p>
            <a:pPr marL="923544" lvl="1" indent="-365760">
              <a:lnSpc>
                <a:spcPct val="110000"/>
              </a:lnSpc>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Refrain from interrupting.</a:t>
            </a:r>
          </a:p>
          <a:p>
            <a:pPr marL="923925" lvl="1" indent="-365760">
              <a:lnSpc>
                <a:spcPct val="110000"/>
              </a:lnSpc>
              <a:buClr>
                <a:schemeClr val="accent4">
                  <a:lumMod val="75000"/>
                </a:schemeClr>
              </a:buClr>
              <a:buFont typeface="Wingdings" charset="2"/>
              <a:buChar char="§"/>
              <a:tabLst>
                <a:tab pos="800100" algn="l"/>
              </a:tabLst>
            </a:pPr>
            <a:r>
              <a:rPr lang="en-US" sz="2800" dirty="0">
                <a:solidFill>
                  <a:schemeClr val="tx1"/>
                </a:solidFill>
                <a:latin typeface="Arial" pitchFamily="34" charset="0"/>
                <a:cs typeface="Arial" pitchFamily="34" charset="0"/>
              </a:rPr>
              <a:t>Suspend question/answer while reporter is marking exhibits.</a:t>
            </a:r>
          </a:p>
        </p:txBody>
      </p:sp>
      <p:sp>
        <p:nvSpPr>
          <p:cNvPr id="5" name="TextBox 4"/>
          <p:cNvSpPr txBox="1"/>
          <p:nvPr/>
        </p:nvSpPr>
        <p:spPr>
          <a:xfrm>
            <a:off x="610036" y="381000"/>
            <a:ext cx="7848600" cy="1103379"/>
          </a:xfrm>
          <a:prstGeom prst="rect">
            <a:avLst/>
          </a:prstGeom>
          <a:noFill/>
        </p:spPr>
        <p:txBody>
          <a:bodyPr wrap="square" rtlCol="0">
            <a:spAutoFit/>
          </a:bodyPr>
          <a:lstStyle/>
          <a:p>
            <a:pPr algn="ctr">
              <a:lnSpc>
                <a:spcPct val="90000"/>
              </a:lnSpc>
            </a:pPr>
            <a:r>
              <a:rPr lang="en-US" sz="3200" b="1" i="1" dirty="0">
                <a:solidFill>
                  <a:srgbClr val="114A90"/>
                </a:solidFill>
              </a:rPr>
              <a:t> </a:t>
            </a:r>
            <a:r>
              <a:rPr lang="en-US" sz="3600" b="1" dirty="0">
                <a:solidFill>
                  <a:srgbClr val="004080"/>
                </a:solidFill>
                <a:latin typeface="Arial" pitchFamily="34" charset="0"/>
                <a:cs typeface="Arial" pitchFamily="34" charset="0"/>
              </a:rPr>
              <a:t>The goal:</a:t>
            </a:r>
            <a:br>
              <a:rPr lang="en-US" sz="3600" b="1" dirty="0">
                <a:solidFill>
                  <a:srgbClr val="004080"/>
                </a:solidFill>
                <a:latin typeface="Arial" pitchFamily="34" charset="0"/>
                <a:cs typeface="Arial" pitchFamily="34" charset="0"/>
              </a:rPr>
            </a:br>
            <a:r>
              <a:rPr lang="en-US" sz="3600" b="1" dirty="0">
                <a:solidFill>
                  <a:srgbClr val="004080"/>
                </a:solidFill>
                <a:latin typeface="Arial" pitchFamily="34" charset="0"/>
                <a:cs typeface="Arial" pitchFamily="34" charset="0"/>
              </a:rPr>
              <a:t>To capture every word!</a:t>
            </a:r>
          </a:p>
        </p:txBody>
      </p:sp>
      <p:pic>
        <p:nvPicPr>
          <p:cNvPr id="6" name="Picture 5" descr="bestpractices-featured-image-600x336.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1905000"/>
            <a:ext cx="3828976" cy="2144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815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977752" y="1803022"/>
            <a:ext cx="5709047" cy="3352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0" lvl="1" indent="-365760">
              <a:spcBef>
                <a:spcPts val="800"/>
              </a:spcBef>
              <a:buClr>
                <a:schemeClr val="accent4">
                  <a:lumMod val="75000"/>
                </a:schemeClr>
              </a:buClr>
              <a:buFont typeface="Wingdings" charset="2"/>
              <a:buChar char="§"/>
              <a:tabLst>
                <a:tab pos="800100" algn="l"/>
              </a:tabLst>
            </a:pPr>
            <a:r>
              <a:rPr lang="en-US" sz="2800" dirty="0">
                <a:solidFill>
                  <a:schemeClr val="tx1"/>
                </a:solidFill>
                <a:latin typeface="Arial" pitchFamily="34" charset="0"/>
                <a:cs typeface="Arial" pitchFamily="34" charset="0"/>
              </a:rPr>
              <a:t>Be mindful when reading.</a:t>
            </a:r>
          </a:p>
          <a:p>
            <a:pPr marL="822960" lvl="1" indent="-365760">
              <a:spcBef>
                <a:spcPts val="800"/>
              </a:spcBef>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Be precise with numbers.</a:t>
            </a:r>
          </a:p>
          <a:p>
            <a:pPr marL="822960" lvl="1" indent="-365760">
              <a:spcBef>
                <a:spcPts val="800"/>
              </a:spcBef>
              <a:buClr>
                <a:schemeClr val="accent4">
                  <a:lumMod val="75000"/>
                </a:schemeClr>
              </a:buClr>
              <a:buFont typeface="Wingdings" charset="2"/>
              <a:buChar char="§"/>
              <a:tabLst>
                <a:tab pos="800100" algn="l"/>
              </a:tabLst>
            </a:pPr>
            <a:r>
              <a:rPr lang="en-US" sz="2800" dirty="0">
                <a:solidFill>
                  <a:schemeClr val="tx1"/>
                </a:solidFill>
                <a:latin typeface="Arial" pitchFamily="34" charset="0"/>
                <a:cs typeface="Arial" pitchFamily="34" charset="0"/>
              </a:rPr>
              <a:t>Spell case-specific proper nouns for the court reporter.</a:t>
            </a:r>
          </a:p>
          <a:p>
            <a:pPr marL="822960" lvl="1" indent="-365760">
              <a:spcBef>
                <a:spcPts val="800"/>
              </a:spcBef>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Please spell slowly.</a:t>
            </a:r>
          </a:p>
          <a:p>
            <a:pPr marL="365760" lvl="1" indent="0">
              <a:buClr>
                <a:schemeClr val="accent4">
                  <a:lumMod val="75000"/>
                </a:schemeClr>
              </a:buClr>
              <a:buNone/>
            </a:pPr>
            <a:endParaRPr lang="en-US" sz="2800" b="1" dirty="0"/>
          </a:p>
        </p:txBody>
      </p:sp>
      <p:pic>
        <p:nvPicPr>
          <p:cNvPr id="5" name="Picture 2" descr="http://blog.weightlossforever.ca/Portals/238860/images/slowdown.gif"/>
          <p:cNvPicPr>
            <a:picLocks noChangeAspect="1" noChangeArrowheads="1"/>
          </p:cNvPicPr>
          <p:nvPr/>
        </p:nvPicPr>
        <p:blipFill>
          <a:blip r:embed="rId4" cstate="print"/>
          <a:stretch>
            <a:fillRect/>
          </a:stretch>
        </p:blipFill>
        <p:spPr bwMode="auto">
          <a:xfrm>
            <a:off x="932480" y="1905000"/>
            <a:ext cx="2045272" cy="205014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649069"/>
            <a:ext cx="9144000" cy="646331"/>
          </a:xfrm>
          <a:prstGeom prst="rect">
            <a:avLst/>
          </a:prstGeom>
          <a:noFill/>
        </p:spPr>
        <p:txBody>
          <a:bodyPr wrap="square" rtlCol="0">
            <a:spAutoFit/>
          </a:bodyPr>
          <a:lstStyle/>
          <a:p>
            <a:pPr algn="ctr"/>
            <a:r>
              <a:rPr lang="en-US" sz="3600" b="1" dirty="0">
                <a:solidFill>
                  <a:srgbClr val="1F497D"/>
                </a:solidFill>
                <a:latin typeface="Arial" pitchFamily="34" charset="0"/>
                <a:cs typeface="Arial" pitchFamily="34" charset="0"/>
              </a:rPr>
              <a:t>More best practices</a:t>
            </a:r>
          </a:p>
        </p:txBody>
      </p:sp>
    </p:spTree>
    <p:extLst>
      <p:ext uri="{BB962C8B-B14F-4D97-AF65-F5344CB8AC3E}">
        <p14:creationId xmlns:p14="http://schemas.microsoft.com/office/powerpoint/2010/main" val="32951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stur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9970" y="2909408"/>
            <a:ext cx="3700560" cy="2463094"/>
          </a:xfrm>
          <a:prstGeom prst="rect">
            <a:avLst/>
          </a:prstGeom>
          <a:ln>
            <a:noFill/>
          </a:ln>
          <a:effectLst>
            <a:outerShdw blurRad="292100" dist="139700" dir="2700000" algn="tl" rotWithShape="0">
              <a:srgbClr val="333333">
                <a:alpha val="65000"/>
              </a:srgbClr>
            </a:outerShdw>
          </a:effectLst>
        </p:spPr>
      </p:pic>
      <p:sp>
        <p:nvSpPr>
          <p:cNvPr id="5" name="Rectangle 2"/>
          <p:cNvSpPr txBox="1">
            <a:spLocks noChangeArrowheads="1"/>
          </p:cNvSpPr>
          <p:nvPr/>
        </p:nvSpPr>
        <p:spPr>
          <a:xfrm>
            <a:off x="783461" y="584200"/>
            <a:ext cx="7543800" cy="2743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4"/>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lgn="ctr">
              <a:lnSpc>
                <a:spcPct val="110000"/>
              </a:lnSpc>
              <a:buNone/>
            </a:pPr>
            <a:r>
              <a:rPr lang="en-US" sz="3600" dirty="0">
                <a:solidFill>
                  <a:srgbClr val="1F497D"/>
                </a:solidFill>
                <a:latin typeface="Arial" pitchFamily="34" charset="0"/>
                <a:cs typeface="Arial" pitchFamily="34" charset="0"/>
              </a:rPr>
              <a:t>Reporters write </a:t>
            </a:r>
            <a:br>
              <a:rPr lang="en-US" sz="3600" dirty="0">
                <a:solidFill>
                  <a:srgbClr val="1F497D"/>
                </a:solidFill>
                <a:latin typeface="Arial" pitchFamily="34" charset="0"/>
                <a:cs typeface="Arial" pitchFamily="34" charset="0"/>
              </a:rPr>
            </a:br>
            <a:r>
              <a:rPr lang="en-US" sz="3600" b="1" dirty="0">
                <a:solidFill>
                  <a:srgbClr val="1F497D"/>
                </a:solidFill>
                <a:latin typeface="Arial" pitchFamily="34" charset="0"/>
                <a:cs typeface="Arial" pitchFamily="34" charset="0"/>
              </a:rPr>
              <a:t>what is being said</a:t>
            </a:r>
            <a:r>
              <a:rPr lang="en-US" sz="3600" dirty="0">
                <a:solidFill>
                  <a:srgbClr val="1F497D"/>
                </a:solidFill>
                <a:latin typeface="Arial" pitchFamily="34" charset="0"/>
                <a:cs typeface="Arial" pitchFamily="34" charset="0"/>
              </a:rPr>
              <a:t>, </a:t>
            </a:r>
            <a:br>
              <a:rPr lang="en-US" sz="3600" dirty="0">
                <a:solidFill>
                  <a:srgbClr val="1F497D"/>
                </a:solidFill>
                <a:latin typeface="Arial" pitchFamily="34" charset="0"/>
                <a:cs typeface="Arial" pitchFamily="34" charset="0"/>
              </a:rPr>
            </a:br>
            <a:r>
              <a:rPr lang="en-US" sz="3600" dirty="0">
                <a:solidFill>
                  <a:srgbClr val="1F497D"/>
                </a:solidFill>
                <a:latin typeface="Arial" pitchFamily="34" charset="0"/>
                <a:cs typeface="Arial" pitchFamily="34" charset="0"/>
              </a:rPr>
              <a:t>not what is being done. </a:t>
            </a:r>
          </a:p>
          <a:p>
            <a:pPr algn="ctr">
              <a:lnSpc>
                <a:spcPct val="110000"/>
              </a:lnSpc>
            </a:pPr>
            <a:endParaRPr lang="en-US" i="1" dirty="0">
              <a:solidFill>
                <a:schemeClr val="tx2"/>
              </a:solidFill>
            </a:endParaRPr>
          </a:p>
          <a:p>
            <a:pPr lvl="1" algn="ctr">
              <a:lnSpc>
                <a:spcPct val="110000"/>
              </a:lnSpc>
            </a:pPr>
            <a:endParaRPr lang="en-US" sz="1000" dirty="0"/>
          </a:p>
        </p:txBody>
      </p:sp>
    </p:spTree>
    <p:extLst>
      <p:ext uri="{BB962C8B-B14F-4D97-AF65-F5344CB8AC3E}">
        <p14:creationId xmlns:p14="http://schemas.microsoft.com/office/powerpoint/2010/main" val="304905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82650" y="671513"/>
            <a:ext cx="7315200" cy="213360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lnSpc>
                <a:spcPct val="110000"/>
              </a:lnSpc>
              <a:buNone/>
            </a:pPr>
            <a:r>
              <a:rPr lang="en-US" sz="4000" b="1" dirty="0">
                <a:solidFill>
                  <a:srgbClr val="1F497D"/>
                </a:solidFill>
                <a:latin typeface="Arial" pitchFamily="34" charset="0"/>
                <a:cs typeface="Arial" pitchFamily="34" charset="0"/>
              </a:rPr>
              <a:t>Clarify </a:t>
            </a:r>
          </a:p>
          <a:p>
            <a:pPr marL="109728" indent="0" algn="ctr">
              <a:lnSpc>
                <a:spcPct val="110000"/>
              </a:lnSpc>
              <a:spcBef>
                <a:spcPts val="1000"/>
              </a:spcBef>
              <a:buNone/>
            </a:pPr>
            <a:r>
              <a:rPr lang="en-US" sz="3600" dirty="0">
                <a:solidFill>
                  <a:schemeClr val="tx1"/>
                </a:solidFill>
                <a:latin typeface="Arial" pitchFamily="34" charset="0"/>
                <a:cs typeface="Arial" pitchFamily="34" charset="0"/>
              </a:rPr>
              <a:t>“uh-</a:t>
            </a:r>
            <a:r>
              <a:rPr lang="en-US" sz="3600" dirty="0" err="1">
                <a:solidFill>
                  <a:schemeClr val="tx1"/>
                </a:solidFill>
                <a:latin typeface="Arial" pitchFamily="34" charset="0"/>
                <a:cs typeface="Arial" pitchFamily="34" charset="0"/>
              </a:rPr>
              <a:t>huhs</a:t>
            </a:r>
            <a:r>
              <a:rPr lang="en-US" sz="3600" dirty="0">
                <a:solidFill>
                  <a:schemeClr val="tx1"/>
                </a:solidFill>
                <a:latin typeface="Arial" pitchFamily="34" charset="0"/>
                <a:cs typeface="Arial" pitchFamily="34" charset="0"/>
              </a:rPr>
              <a:t>,” “uh-</a:t>
            </a:r>
            <a:r>
              <a:rPr lang="en-US" sz="3600" dirty="0" err="1">
                <a:solidFill>
                  <a:schemeClr val="tx1"/>
                </a:solidFill>
                <a:latin typeface="Arial" pitchFamily="34" charset="0"/>
                <a:cs typeface="Arial" pitchFamily="34" charset="0"/>
              </a:rPr>
              <a:t>uhs</a:t>
            </a:r>
            <a:r>
              <a:rPr lang="en-US" sz="3600" dirty="0">
                <a:solidFill>
                  <a:schemeClr val="tx1"/>
                </a:solidFill>
                <a:latin typeface="Arial" pitchFamily="34" charset="0"/>
                <a:cs typeface="Arial" pitchFamily="34" charset="0"/>
              </a:rPr>
              <a:t>,” </a:t>
            </a:r>
          </a:p>
          <a:p>
            <a:pPr marL="109728" indent="0" algn="ctr">
              <a:lnSpc>
                <a:spcPct val="110000"/>
              </a:lnSpc>
              <a:buNone/>
            </a:pPr>
            <a:r>
              <a:rPr lang="en-US" sz="3600" dirty="0">
                <a:solidFill>
                  <a:schemeClr val="tx1"/>
                </a:solidFill>
                <a:latin typeface="Arial" pitchFamily="34" charset="0"/>
                <a:cs typeface="Arial" pitchFamily="34" charset="0"/>
              </a:rPr>
              <a:t>“mm-</a:t>
            </a:r>
            <a:r>
              <a:rPr lang="en-US" sz="3600" dirty="0" err="1">
                <a:solidFill>
                  <a:schemeClr val="tx1"/>
                </a:solidFill>
                <a:latin typeface="Arial" pitchFamily="34" charset="0"/>
                <a:cs typeface="Arial" pitchFamily="34" charset="0"/>
              </a:rPr>
              <a:t>hms</a:t>
            </a:r>
            <a:r>
              <a:rPr lang="en-US" sz="3600" dirty="0">
                <a:solidFill>
                  <a:schemeClr val="tx1"/>
                </a:solidFill>
                <a:latin typeface="Arial" pitchFamily="34" charset="0"/>
                <a:cs typeface="Arial" pitchFamily="34" charset="0"/>
              </a:rPr>
              <a:t>,” and “mm-mms.”</a:t>
            </a:r>
            <a:r>
              <a:rPr lang="en-US" sz="3600" dirty="0">
                <a:solidFill>
                  <a:schemeClr val="tx1"/>
                </a:solidFill>
                <a:latin typeface="+mj-lt"/>
              </a:rPr>
              <a:t> </a:t>
            </a:r>
          </a:p>
          <a:p>
            <a:pPr algn="ctr">
              <a:lnSpc>
                <a:spcPct val="110000"/>
              </a:lnSpc>
            </a:pPr>
            <a:endParaRPr lang="en-US" sz="2800" i="1" dirty="0">
              <a:solidFill>
                <a:schemeClr val="tx2"/>
              </a:solidFill>
            </a:endParaRPr>
          </a:p>
          <a:p>
            <a:pPr lvl="1">
              <a:lnSpc>
                <a:spcPct val="110000"/>
              </a:lnSpc>
            </a:pPr>
            <a:endParaRPr lang="en-US" sz="1050" dirty="0"/>
          </a:p>
        </p:txBody>
      </p:sp>
      <p:pic>
        <p:nvPicPr>
          <p:cNvPr id="5" name="Picture 4" descr="reply_hazy_try_again-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1941" y="3119349"/>
            <a:ext cx="2620074" cy="2620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285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609600"/>
            <a:ext cx="7543800" cy="3429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lgn="ctr">
              <a:buNone/>
            </a:pPr>
            <a:r>
              <a:rPr lang="en-US" sz="4000" b="1" dirty="0">
                <a:solidFill>
                  <a:srgbClr val="004080"/>
                </a:solidFill>
                <a:latin typeface="Arial" pitchFamily="34" charset="0"/>
                <a:cs typeface="Arial" pitchFamily="34" charset="0"/>
              </a:rPr>
              <a:t>Did you say… </a:t>
            </a:r>
          </a:p>
          <a:p>
            <a:pPr marL="393192" lvl="1" indent="0" algn="ctr">
              <a:spcBef>
                <a:spcPts val="2600"/>
              </a:spcBef>
              <a:buNone/>
            </a:pPr>
            <a:r>
              <a:rPr lang="en-US" sz="3600" dirty="0">
                <a:solidFill>
                  <a:schemeClr val="tx1"/>
                </a:solidFill>
                <a:latin typeface="Arial"/>
                <a:cs typeface="Arial"/>
              </a:rPr>
              <a:t>“B”? “C”? “D”?</a:t>
            </a:r>
          </a:p>
          <a:p>
            <a:pPr marL="393192" lvl="1" indent="0" algn="ctr">
              <a:buNone/>
            </a:pPr>
            <a:r>
              <a:rPr lang="en-US" sz="3600" dirty="0">
                <a:solidFill>
                  <a:schemeClr val="tx1"/>
                </a:solidFill>
                <a:latin typeface="Arial"/>
                <a:cs typeface="Arial"/>
              </a:rPr>
              <a:t>“V” or “3”?  </a:t>
            </a:r>
          </a:p>
          <a:p>
            <a:pPr marL="393192" lvl="1" indent="0" algn="ctr">
              <a:buNone/>
            </a:pPr>
            <a:r>
              <a:rPr lang="en-US" sz="3600" dirty="0">
                <a:solidFill>
                  <a:schemeClr val="tx1"/>
                </a:solidFill>
                <a:latin typeface="Arial"/>
                <a:cs typeface="Arial"/>
              </a:rPr>
              <a:t>“A” or “The”?  </a:t>
            </a:r>
          </a:p>
          <a:p>
            <a:pPr algn="ctr">
              <a:lnSpc>
                <a:spcPct val="65000"/>
              </a:lnSpc>
            </a:pPr>
            <a:endParaRPr lang="en-US" b="1" i="1" dirty="0">
              <a:solidFill>
                <a:schemeClr val="tx2"/>
              </a:solidFill>
            </a:endParaRPr>
          </a:p>
          <a:p>
            <a:pPr lvl="1" algn="ctr">
              <a:lnSpc>
                <a:spcPct val="90000"/>
              </a:lnSpc>
            </a:pPr>
            <a:endParaRPr lang="en-US" sz="1000" b="1" dirty="0"/>
          </a:p>
        </p:txBody>
      </p:sp>
      <p:pic>
        <p:nvPicPr>
          <p:cNvPr id="5" name="Picture 4" descr="liste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4965" y="3665021"/>
            <a:ext cx="3017858" cy="2408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277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82595" y="812751"/>
            <a:ext cx="7718425" cy="838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lnSpc>
                <a:spcPct val="65000"/>
              </a:lnSpc>
              <a:buNone/>
            </a:pPr>
            <a:r>
              <a:rPr lang="en-US" sz="4000" b="1" dirty="0">
                <a:solidFill>
                  <a:srgbClr val="1F497D"/>
                </a:solidFill>
                <a:latin typeface="Arial"/>
                <a:cs typeface="Arial"/>
              </a:rPr>
              <a:t>Things to avoid:</a:t>
            </a:r>
          </a:p>
        </p:txBody>
      </p:sp>
      <p:sp>
        <p:nvSpPr>
          <p:cNvPr id="6" name="Rectangle 2"/>
          <p:cNvSpPr txBox="1">
            <a:spLocks noChangeArrowheads="1"/>
          </p:cNvSpPr>
          <p:nvPr/>
        </p:nvSpPr>
        <p:spPr>
          <a:xfrm>
            <a:off x="3218600" y="1732466"/>
            <a:ext cx="5151048" cy="42672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rgbClr val="003366"/>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rgbClr val="003366"/>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rgbClr val="003366"/>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rgbClr val="003366"/>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rgbClr val="003366"/>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914400" lvl="1" indent="-365760" algn="l">
              <a:buClr>
                <a:schemeClr val="accent4">
                  <a:lumMod val="75000"/>
                </a:schemeClr>
              </a:buClr>
              <a:buFont typeface="Wingdings" charset="2"/>
              <a:buChar char="§"/>
              <a:tabLst>
                <a:tab pos="798513" algn="l"/>
              </a:tabLst>
            </a:pPr>
            <a:r>
              <a:rPr lang="en-US" sz="2800" dirty="0">
                <a:solidFill>
                  <a:schemeClr val="tx1"/>
                </a:solidFill>
                <a:latin typeface="Arial"/>
                <a:cs typeface="Arial"/>
              </a:rPr>
              <a:t>uttering “okay,” “I see,” and “all right”</a:t>
            </a:r>
          </a:p>
          <a:p>
            <a:pPr marL="914400" lvl="1" indent="-365760" algn="l">
              <a:buClr>
                <a:schemeClr val="accent4">
                  <a:lumMod val="75000"/>
                </a:schemeClr>
              </a:buClr>
              <a:buFont typeface="Wingdings" charset="2"/>
              <a:buChar char="§"/>
            </a:pPr>
            <a:r>
              <a:rPr lang="en-US" sz="2800" dirty="0">
                <a:solidFill>
                  <a:schemeClr val="tx1"/>
                </a:solidFill>
                <a:latin typeface="Arial"/>
                <a:cs typeface="Arial"/>
              </a:rPr>
              <a:t>using double negatives</a:t>
            </a:r>
          </a:p>
          <a:p>
            <a:pPr marL="914400" lvl="1" indent="-365760" algn="l">
              <a:buClr>
                <a:schemeClr val="accent4">
                  <a:lumMod val="75000"/>
                </a:schemeClr>
              </a:buClr>
              <a:buFont typeface="Wingdings" charset="2"/>
              <a:buChar char="§"/>
            </a:pPr>
            <a:r>
              <a:rPr lang="en-US" sz="2800" dirty="0">
                <a:solidFill>
                  <a:schemeClr val="tx1"/>
                </a:solidFill>
                <a:latin typeface="Arial"/>
                <a:cs typeface="Arial"/>
              </a:rPr>
              <a:t>using vague pronouns</a:t>
            </a:r>
          </a:p>
          <a:p>
            <a:pPr marL="914400" lvl="1" indent="-365760" algn="l">
              <a:buClr>
                <a:schemeClr val="accent4">
                  <a:lumMod val="75000"/>
                </a:schemeClr>
              </a:buClr>
              <a:buFont typeface="Wingdings" charset="2"/>
              <a:buChar char="§"/>
            </a:pPr>
            <a:r>
              <a:rPr lang="en-US" sz="2800" dirty="0">
                <a:solidFill>
                  <a:schemeClr val="tx1"/>
                </a:solidFill>
                <a:latin typeface="Arial"/>
                <a:cs typeface="Arial"/>
              </a:rPr>
              <a:t>creating distractions such as clicking pens</a:t>
            </a:r>
          </a:p>
          <a:p>
            <a:pPr marL="914400" lvl="1" indent="-365760" algn="l">
              <a:buClr>
                <a:schemeClr val="accent4">
                  <a:lumMod val="75000"/>
                </a:schemeClr>
              </a:buClr>
              <a:buFont typeface="Wingdings" charset="2"/>
              <a:buChar char="§"/>
              <a:tabLst>
                <a:tab pos="800100" algn="l"/>
              </a:tabLst>
            </a:pPr>
            <a:r>
              <a:rPr lang="en-US" sz="2800" dirty="0">
                <a:solidFill>
                  <a:schemeClr val="tx1"/>
                </a:solidFill>
                <a:latin typeface="Arial"/>
                <a:cs typeface="Arial"/>
              </a:rPr>
              <a:t>going for long periods without stopping for a break</a:t>
            </a:r>
          </a:p>
          <a:p>
            <a:pPr lvl="1" indent="-365760" algn="l">
              <a:buFontTx/>
              <a:buBlip>
                <a:blip r:embed="rId3"/>
              </a:buBlip>
            </a:pPr>
            <a:endParaRPr lang="en-US" sz="2000" b="1" dirty="0">
              <a:latin typeface="Arial"/>
              <a:cs typeface="Arial"/>
            </a:endParaRPr>
          </a:p>
        </p:txBody>
      </p:sp>
      <p:pic>
        <p:nvPicPr>
          <p:cNvPr id="7" name="Picture 6" descr="triangle yiel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0772" y="1809107"/>
            <a:ext cx="2489200" cy="195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0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657" y="475124"/>
            <a:ext cx="6858000" cy="707886"/>
          </a:xfrm>
          <a:prstGeom prst="rect">
            <a:avLst/>
          </a:prstGeom>
          <a:noFill/>
        </p:spPr>
        <p:txBody>
          <a:bodyPr wrap="square" rtlCol="0">
            <a:spAutoFit/>
          </a:bodyPr>
          <a:lstStyle/>
          <a:p>
            <a:pPr algn="ctr"/>
            <a:r>
              <a:rPr lang="en-US" sz="4000" b="1" dirty="0">
                <a:solidFill>
                  <a:srgbClr val="1F497D"/>
                </a:solidFill>
                <a:latin typeface="Arial" pitchFamily="34" charset="0"/>
                <a:cs typeface="Arial" pitchFamily="34" charset="0"/>
              </a:rPr>
              <a:t>Be very careful</a:t>
            </a:r>
            <a:endParaRPr lang="en-US" sz="4000" dirty="0">
              <a:solidFill>
                <a:srgbClr val="1F497D"/>
              </a:solidFill>
              <a:latin typeface="Arial" pitchFamily="34" charset="0"/>
              <a:cs typeface="Arial" pitchFamily="34" charset="0"/>
            </a:endParaRPr>
          </a:p>
        </p:txBody>
      </p:sp>
      <p:sp>
        <p:nvSpPr>
          <p:cNvPr id="5" name="Rectangle 2"/>
          <p:cNvSpPr txBox="1">
            <a:spLocks noChangeArrowheads="1"/>
          </p:cNvSpPr>
          <p:nvPr/>
        </p:nvSpPr>
        <p:spPr>
          <a:xfrm>
            <a:off x="1663918" y="1614135"/>
            <a:ext cx="6940903" cy="4177194"/>
          </a:xfrm>
          <a:prstGeom prst="rect">
            <a:avLst/>
          </a:prstGeom>
          <a:ln>
            <a:noFill/>
          </a:ln>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65000"/>
              </a:lnSpc>
              <a:buClr>
                <a:schemeClr val="accent4">
                  <a:lumMod val="75000"/>
                </a:schemeClr>
              </a:buClr>
              <a:buFont typeface="Wingdings" charset="2"/>
              <a:buChar char="§"/>
            </a:pPr>
            <a:endParaRPr lang="en-US" sz="1000" b="1" i="1" dirty="0"/>
          </a:p>
          <a:p>
            <a:pPr marL="895350" lvl="1" indent="-365760">
              <a:buClr>
                <a:schemeClr val="accent4">
                  <a:lumMod val="75000"/>
                </a:schemeClr>
              </a:buClr>
              <a:buFont typeface="Wingdings" charset="2"/>
              <a:buChar char="§"/>
              <a:tabLst>
                <a:tab pos="749300" algn="l"/>
              </a:tabLst>
            </a:pPr>
            <a:r>
              <a:rPr lang="en-US" sz="3000" dirty="0">
                <a:solidFill>
                  <a:schemeClr val="tx1"/>
                </a:solidFill>
                <a:latin typeface="Arial" pitchFamily="34" charset="0"/>
                <a:cs typeface="Arial" pitchFamily="34" charset="0"/>
              </a:rPr>
              <a:t>State you are going on or off the record.</a:t>
            </a:r>
          </a:p>
          <a:p>
            <a:pPr marL="914400" lvl="1" indent="-365760">
              <a:buClr>
                <a:schemeClr val="accent4">
                  <a:lumMod val="75000"/>
                </a:schemeClr>
              </a:buClr>
              <a:buFont typeface="Wingdings" charset="2"/>
              <a:buChar char="§"/>
              <a:tabLst>
                <a:tab pos="749300" algn="l"/>
              </a:tabLst>
            </a:pPr>
            <a:r>
              <a:rPr lang="en-US" sz="3000" dirty="0">
                <a:solidFill>
                  <a:schemeClr val="tx1"/>
                </a:solidFill>
                <a:latin typeface="Arial" pitchFamily="34" charset="0"/>
                <a:cs typeface="Arial" pitchFamily="34" charset="0"/>
              </a:rPr>
              <a:t>Say when a quote begins and ends.</a:t>
            </a:r>
          </a:p>
          <a:p>
            <a:pPr marL="914400" lvl="1" indent="-365760">
              <a:buClr>
                <a:schemeClr val="accent4">
                  <a:lumMod val="75000"/>
                </a:schemeClr>
              </a:buClr>
              <a:buFont typeface="Wingdings" charset="2"/>
              <a:buChar char="§"/>
              <a:tabLst>
                <a:tab pos="800100" algn="l"/>
              </a:tabLst>
            </a:pPr>
            <a:r>
              <a:rPr lang="en-US" sz="3000" dirty="0">
                <a:solidFill>
                  <a:schemeClr val="tx1"/>
                </a:solidFill>
                <a:latin typeface="Arial" pitchFamily="34" charset="0"/>
                <a:cs typeface="Arial" pitchFamily="34" charset="0"/>
              </a:rPr>
              <a:t>Indicate what is and isn’t confidential or “attorneys’ eyes only.”</a:t>
            </a:r>
          </a:p>
          <a:p>
            <a:pPr marL="914400" lvl="1" indent="-365760">
              <a:buClr>
                <a:schemeClr val="accent4">
                  <a:lumMod val="75000"/>
                </a:schemeClr>
              </a:buClr>
              <a:buFont typeface="Wingdings" charset="2"/>
              <a:buChar char="§"/>
              <a:tabLst>
                <a:tab pos="749300" algn="l"/>
              </a:tabLst>
            </a:pPr>
            <a:r>
              <a:rPr lang="en-US" sz="3000" dirty="0">
                <a:solidFill>
                  <a:schemeClr val="tx1"/>
                </a:solidFill>
                <a:latin typeface="Arial" pitchFamily="34" charset="0"/>
                <a:cs typeface="Arial" pitchFamily="34" charset="0"/>
              </a:rPr>
              <a:t>Use an appropriate level of vocabulary so that the witness understands you.</a:t>
            </a:r>
          </a:p>
          <a:p>
            <a:pPr marL="914400" lvl="1" indent="-365760">
              <a:buClr>
                <a:schemeClr val="accent4">
                  <a:lumMod val="75000"/>
                </a:schemeClr>
              </a:buClr>
              <a:buFont typeface="Wingdings" charset="2"/>
              <a:buChar char="§"/>
              <a:tabLst>
                <a:tab pos="749300" algn="l"/>
              </a:tabLst>
            </a:pPr>
            <a:r>
              <a:rPr lang="en-US" sz="3000" dirty="0">
                <a:solidFill>
                  <a:schemeClr val="tx1"/>
                </a:solidFill>
                <a:latin typeface="Arial" pitchFamily="34" charset="0"/>
                <a:cs typeface="Arial" pitchFamily="34" charset="0"/>
              </a:rPr>
              <a:t>Clarify thick accents.</a:t>
            </a:r>
          </a:p>
          <a:p>
            <a:pPr marL="914400" lvl="1" indent="-365760">
              <a:buClr>
                <a:schemeClr val="accent4">
                  <a:lumMod val="75000"/>
                </a:schemeClr>
              </a:buClr>
              <a:buFont typeface="Wingdings" charset="2"/>
              <a:buChar char="§"/>
              <a:tabLst>
                <a:tab pos="749300" algn="l"/>
              </a:tabLst>
            </a:pPr>
            <a:r>
              <a:rPr lang="en-US" sz="3000" dirty="0">
                <a:solidFill>
                  <a:schemeClr val="tx1"/>
                </a:solidFill>
                <a:latin typeface="Arial" pitchFamily="34" charset="0"/>
                <a:cs typeface="Arial" pitchFamily="34" charset="0"/>
              </a:rPr>
              <a:t>Refrain from saying “here” or “there” (use directions such as “east” and “west”).</a:t>
            </a:r>
          </a:p>
        </p:txBody>
      </p:sp>
      <p:pic>
        <p:nvPicPr>
          <p:cNvPr id="7" name="Picture 6" descr="conversati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2790" y="1614135"/>
            <a:ext cx="1816100" cy="1612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83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44376" y="671513"/>
            <a:ext cx="7391400" cy="1065112"/>
          </a:xfrm>
        </p:spPr>
        <p:txBody>
          <a:bodyPr>
            <a:normAutofit/>
          </a:bodyPr>
          <a:lstStyle/>
          <a:p>
            <a:pPr algn="ctr">
              <a:lnSpc>
                <a:spcPct val="65000"/>
              </a:lnSpc>
              <a:buFontTx/>
              <a:buNone/>
            </a:pPr>
            <a:r>
              <a:rPr lang="en-US" sz="4000" b="1" dirty="0">
                <a:solidFill>
                  <a:srgbClr val="004080"/>
                </a:solidFill>
                <a:latin typeface="Arial" pitchFamily="34" charset="0"/>
                <a:cs typeface="Arial" pitchFamily="34" charset="0"/>
              </a:rPr>
              <a:t>At the deposition:</a:t>
            </a:r>
          </a:p>
        </p:txBody>
      </p:sp>
      <p:pic>
        <p:nvPicPr>
          <p:cNvPr id="5" name="Picture 9"/>
          <p:cNvPicPr>
            <a:picLocks noChangeArrowheads="1"/>
          </p:cNvPicPr>
          <p:nvPr/>
        </p:nvPicPr>
        <p:blipFill>
          <a:blip r:embed="rId3">
            <a:extLst>
              <a:ext uri="{28A0092B-C50C-407E-A947-70E740481C1C}">
                <a14:useLocalDpi xmlns:a14="http://schemas.microsoft.com/office/drawing/2010/main"/>
              </a:ext>
            </a:extLst>
          </a:blip>
          <a:stretch>
            <a:fillRect/>
          </a:stretch>
        </p:blipFill>
        <p:spPr bwMode="auto">
          <a:xfrm>
            <a:off x="2513733" y="3394660"/>
            <a:ext cx="4038288" cy="2123358"/>
          </a:xfrm>
          <a:prstGeom prst="rect">
            <a:avLst/>
          </a:prstGeom>
          <a:ln>
            <a:noFill/>
          </a:ln>
          <a:effectLst>
            <a:outerShdw blurRad="292100" dist="139700" dir="2700000" algn="tl" rotWithShape="0">
              <a:srgbClr val="333333">
                <a:alpha val="65000"/>
              </a:srgbClr>
            </a:outerShdw>
          </a:effectLst>
        </p:spPr>
      </p:pic>
      <p:sp>
        <p:nvSpPr>
          <p:cNvPr id="6" name="Rectangle 3"/>
          <p:cNvSpPr txBox="1">
            <a:spLocks noChangeArrowheads="1"/>
          </p:cNvSpPr>
          <p:nvPr/>
        </p:nvSpPr>
        <p:spPr>
          <a:xfrm>
            <a:off x="1337032" y="1255939"/>
            <a:ext cx="6400800" cy="3200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4"/>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65000"/>
              </a:lnSpc>
              <a:buFontTx/>
              <a:buNone/>
            </a:pPr>
            <a:endParaRPr lang="en-US" sz="2000" b="1" i="1" dirty="0"/>
          </a:p>
          <a:p>
            <a:pPr marL="392112" lvl="1" indent="0" algn="ctr">
              <a:buNone/>
              <a:tabLst>
                <a:tab pos="800100" algn="l"/>
              </a:tabLst>
            </a:pPr>
            <a:r>
              <a:rPr lang="en-US" sz="3200" dirty="0">
                <a:solidFill>
                  <a:schemeClr val="tx1"/>
                </a:solidFill>
                <a:latin typeface="Arial" pitchFamily="34" charset="0"/>
                <a:cs typeface="Arial" pitchFamily="34" charset="0"/>
              </a:rPr>
              <a:t>If applicable, ascertain whether the witness would like to </a:t>
            </a:r>
            <a:br>
              <a:rPr lang="en-US" sz="3200" dirty="0">
                <a:solidFill>
                  <a:schemeClr val="tx1"/>
                </a:solidFill>
                <a:latin typeface="Arial" pitchFamily="34" charset="0"/>
                <a:cs typeface="Arial" pitchFamily="34" charset="0"/>
              </a:rPr>
            </a:br>
            <a:r>
              <a:rPr lang="en-US" sz="3200" dirty="0">
                <a:solidFill>
                  <a:schemeClr val="tx1"/>
                </a:solidFill>
                <a:latin typeface="Arial" pitchFamily="34" charset="0"/>
                <a:cs typeface="Arial" pitchFamily="34" charset="0"/>
              </a:rPr>
              <a:t>read and sign.</a:t>
            </a:r>
          </a:p>
        </p:txBody>
      </p:sp>
    </p:spTree>
    <p:extLst>
      <p:ext uri="{BB962C8B-B14F-4D97-AF65-F5344CB8AC3E}">
        <p14:creationId xmlns:p14="http://schemas.microsoft.com/office/powerpoint/2010/main" val="16321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143000" y="801688"/>
            <a:ext cx="6934200" cy="685800"/>
          </a:xfrm>
        </p:spPr>
        <p:txBody>
          <a:bodyPr>
            <a:normAutofit/>
          </a:bodyPr>
          <a:lstStyle/>
          <a:p>
            <a:pPr algn="ctr">
              <a:lnSpc>
                <a:spcPct val="65000"/>
              </a:lnSpc>
              <a:buFontTx/>
              <a:buNone/>
            </a:pPr>
            <a:r>
              <a:rPr lang="en-US" sz="4000" b="1" dirty="0">
                <a:solidFill>
                  <a:srgbClr val="004080"/>
                </a:solidFill>
                <a:latin typeface="Arial" pitchFamily="34" charset="0"/>
                <a:cs typeface="Arial" pitchFamily="34" charset="0"/>
              </a:rPr>
              <a:t>To obtain your transcript:</a:t>
            </a:r>
          </a:p>
        </p:txBody>
      </p:sp>
      <p:sp>
        <p:nvSpPr>
          <p:cNvPr id="5" name="Rectangle 3"/>
          <p:cNvSpPr txBox="1">
            <a:spLocks noChangeArrowheads="1"/>
          </p:cNvSpPr>
          <p:nvPr/>
        </p:nvSpPr>
        <p:spPr>
          <a:xfrm>
            <a:off x="2720162" y="1513932"/>
            <a:ext cx="6103620" cy="442026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65000"/>
              </a:lnSpc>
              <a:buFontTx/>
              <a:buNone/>
            </a:pPr>
            <a:endParaRPr lang="en-US" sz="2400" b="1" i="1" dirty="0"/>
          </a:p>
          <a:p>
            <a:pPr marL="713232" lvl="1" indent="-365760">
              <a:spcBef>
                <a:spcPts val="0"/>
              </a:spcBef>
              <a:spcAft>
                <a:spcPts val="60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be sure to indicate a date needed</a:t>
            </a:r>
          </a:p>
          <a:p>
            <a:pPr marL="713232" lvl="1" indent="-365760">
              <a:spcBef>
                <a:spcPts val="0"/>
              </a:spcBef>
              <a:spcAft>
                <a:spcPts val="60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know court reporter lingo:</a:t>
            </a:r>
          </a:p>
          <a:p>
            <a:pPr marL="1087057" lvl="2" indent="-365760">
              <a:spcBef>
                <a:spcPts val="900"/>
              </a:spcBef>
              <a:buClr>
                <a:schemeClr val="accent5">
                  <a:lumMod val="75000"/>
                </a:schemeClr>
              </a:buClr>
              <a:buFont typeface="Arial" pitchFamily="34" charset="0"/>
              <a:buChar char="•"/>
            </a:pPr>
            <a:r>
              <a:rPr lang="en-US" sz="2800" dirty="0">
                <a:solidFill>
                  <a:schemeClr val="tx1"/>
                </a:solidFill>
                <a:latin typeface="Arial" pitchFamily="34" charset="0"/>
                <a:cs typeface="Arial" pitchFamily="34" charset="0"/>
              </a:rPr>
              <a:t>condensed, full-size</a:t>
            </a:r>
          </a:p>
          <a:p>
            <a:pPr marL="1087057" lvl="2" indent="-365760">
              <a:spcBef>
                <a:spcPts val="900"/>
              </a:spcBef>
              <a:buClr>
                <a:schemeClr val="accent5">
                  <a:lumMod val="75000"/>
                </a:schemeClr>
              </a:buClr>
              <a:buFont typeface="Arial" pitchFamily="34" charset="0"/>
              <a:buChar char="•"/>
            </a:pPr>
            <a:r>
              <a:rPr lang="en-US" sz="2800" dirty="0" err="1">
                <a:solidFill>
                  <a:schemeClr val="tx1"/>
                </a:solidFill>
                <a:latin typeface="Arial" pitchFamily="34" charset="0"/>
                <a:cs typeface="Arial" pitchFamily="34" charset="0"/>
              </a:rPr>
              <a:t>pdf</a:t>
            </a:r>
            <a:r>
              <a:rPr lang="en-US" sz="2800" dirty="0">
                <a:solidFill>
                  <a:schemeClr val="tx1"/>
                </a:solidFill>
                <a:latin typeface="Arial" pitchFamily="34" charset="0"/>
                <a:cs typeface="Arial" pitchFamily="34" charset="0"/>
              </a:rPr>
              <a:t> format, e-transcript</a:t>
            </a:r>
          </a:p>
          <a:p>
            <a:pPr marL="1087057" lvl="2" indent="-365760">
              <a:spcBef>
                <a:spcPts val="900"/>
              </a:spcBef>
              <a:buClr>
                <a:schemeClr val="accent5">
                  <a:lumMod val="75000"/>
                </a:schemeClr>
              </a:buClr>
              <a:buFont typeface="Arial" pitchFamily="34" charset="0"/>
              <a:buChar char="•"/>
            </a:pPr>
            <a:r>
              <a:rPr lang="en-US" sz="2800" dirty="0">
                <a:solidFill>
                  <a:schemeClr val="tx1"/>
                </a:solidFill>
                <a:latin typeface="Arial" pitchFamily="34" charset="0"/>
                <a:cs typeface="Arial" pitchFamily="34" charset="0"/>
              </a:rPr>
              <a:t>linked exhibits, synched video	</a:t>
            </a:r>
          </a:p>
        </p:txBody>
      </p:sp>
      <p:pic>
        <p:nvPicPr>
          <p:cNvPr id="8" name="Picture 7" descr="calendar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925" y="1817487"/>
            <a:ext cx="2499342" cy="2533258"/>
          </a:xfrm>
          <a:prstGeom prst="rect">
            <a:avLst/>
          </a:prstGeom>
        </p:spPr>
      </p:pic>
    </p:spTree>
    <p:extLst>
      <p:ext uri="{BB962C8B-B14F-4D97-AF65-F5344CB8AC3E}">
        <p14:creationId xmlns:p14="http://schemas.microsoft.com/office/powerpoint/2010/main" val="29492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70748" y="339581"/>
            <a:ext cx="8155977" cy="1981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rgbClr val="1F497D"/>
                </a:solidFill>
                <a:latin typeface="Arial"/>
                <a:cs typeface="Arial"/>
              </a:rPr>
              <a:t>Why should you give a presentation about making the record? </a:t>
            </a:r>
            <a:endParaRPr lang="en-US" sz="3600" dirty="0">
              <a:solidFill>
                <a:srgbClr val="1F497D"/>
              </a:solidFill>
              <a:latin typeface="Arial"/>
              <a:cs typeface="Arial"/>
            </a:endParaRPr>
          </a:p>
          <a:p>
            <a:pPr>
              <a:lnSpc>
                <a:spcPct val="110000"/>
              </a:lnSpc>
            </a:pPr>
            <a:endParaRPr lang="en-US" sz="4400" dirty="0"/>
          </a:p>
          <a:p>
            <a:pPr>
              <a:lnSpc>
                <a:spcPct val="110000"/>
              </a:lnSpc>
            </a:pPr>
            <a:endParaRPr lang="en-US" sz="4400" dirty="0"/>
          </a:p>
        </p:txBody>
      </p:sp>
      <p:sp>
        <p:nvSpPr>
          <p:cNvPr id="5" name="TextBox 4"/>
          <p:cNvSpPr txBox="1"/>
          <p:nvPr/>
        </p:nvSpPr>
        <p:spPr>
          <a:xfrm>
            <a:off x="2091991" y="4263015"/>
            <a:ext cx="5333511" cy="1815882"/>
          </a:xfrm>
          <a:prstGeom prst="rect">
            <a:avLst/>
          </a:prstGeom>
          <a:noFill/>
        </p:spPr>
        <p:txBody>
          <a:bodyPr wrap="square" rtlCol="0">
            <a:spAutoFit/>
          </a:bodyPr>
          <a:lstStyle/>
          <a:p>
            <a:pPr algn="ctr"/>
            <a:r>
              <a:rPr lang="en-US" sz="2800" dirty="0">
                <a:latin typeface="Arial"/>
                <a:cs typeface="Arial"/>
              </a:rPr>
              <a:t>Who better than a reporter to explain the magic that we do.</a:t>
            </a:r>
          </a:p>
          <a:p>
            <a:pPr algn="ctr"/>
            <a:r>
              <a:rPr lang="en-US" sz="2800" dirty="0">
                <a:latin typeface="Arial"/>
                <a:cs typeface="Arial"/>
              </a:rPr>
              <a:t> </a:t>
            </a:r>
          </a:p>
          <a:p>
            <a:pPr algn="ctr"/>
            <a:r>
              <a:rPr lang="en-US" sz="2800" dirty="0">
                <a:latin typeface="Arial"/>
                <a:cs typeface="Arial"/>
              </a:rPr>
              <a:t>You are the expert. </a:t>
            </a:r>
          </a:p>
        </p:txBody>
      </p:sp>
      <p:pic>
        <p:nvPicPr>
          <p:cNvPr id="9" name="Picture 8" descr="magic wand.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3275242">
            <a:off x="-44924" y="1378701"/>
            <a:ext cx="3643964" cy="5205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826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821070" y="804166"/>
            <a:ext cx="7453186" cy="4525963"/>
          </a:xfrm>
        </p:spPr>
        <p:txBody>
          <a:bodyPr>
            <a:normAutofit/>
          </a:bodyPr>
          <a:lstStyle/>
          <a:p>
            <a:pPr algn="ctr">
              <a:lnSpc>
                <a:spcPct val="65000"/>
              </a:lnSpc>
              <a:buFontTx/>
              <a:buNone/>
            </a:pPr>
            <a:r>
              <a:rPr lang="en-US" sz="4000" b="1" dirty="0">
                <a:solidFill>
                  <a:srgbClr val="004080"/>
                </a:solidFill>
                <a:latin typeface="Arial" pitchFamily="34" charset="0"/>
                <a:cs typeface="Arial" pitchFamily="34" charset="0"/>
              </a:rPr>
              <a:t>Often, time is of the essence.</a:t>
            </a:r>
          </a:p>
          <a:p>
            <a:pPr algn="ctr">
              <a:lnSpc>
                <a:spcPct val="65000"/>
              </a:lnSpc>
              <a:buFontTx/>
              <a:buNone/>
            </a:pPr>
            <a:endParaRPr lang="en-US" sz="2400" b="1" i="1" dirty="0"/>
          </a:p>
          <a:p>
            <a:pPr marL="393192" lvl="1" indent="0" algn="ctr">
              <a:buNone/>
            </a:pPr>
            <a:r>
              <a:rPr lang="en-US" sz="3200" dirty="0">
                <a:solidFill>
                  <a:schemeClr val="tx1"/>
                </a:solidFill>
                <a:latin typeface="Arial" pitchFamily="34" charset="0"/>
                <a:cs typeface="Arial" pitchFamily="34" charset="0"/>
              </a:rPr>
              <a:t>Please be responsive when the reporter contacts you for clarifications, as this could affect timeliness of transcript delivery.</a:t>
            </a:r>
          </a:p>
        </p:txBody>
      </p:sp>
      <p:pic>
        <p:nvPicPr>
          <p:cNvPr id="6" name="Picture 5" descr="cloc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31047" y="3963434"/>
            <a:ext cx="2270488" cy="2270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660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7642" y="2683666"/>
            <a:ext cx="2014448" cy="6577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07334" y="3642510"/>
            <a:ext cx="2022062" cy="7008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71000" y="3661202"/>
            <a:ext cx="2114560" cy="690486"/>
          </a:xfrm>
          <a:prstGeom prst="rect">
            <a:avLst/>
          </a:prstGeom>
        </p:spPr>
      </p:pic>
      <p:sp>
        <p:nvSpPr>
          <p:cNvPr id="7" name="TextBox 6"/>
          <p:cNvSpPr txBox="1"/>
          <p:nvPr/>
        </p:nvSpPr>
        <p:spPr>
          <a:xfrm>
            <a:off x="481263" y="609600"/>
            <a:ext cx="8121316" cy="1754326"/>
          </a:xfrm>
          <a:prstGeom prst="rect">
            <a:avLst/>
          </a:prstGeom>
          <a:noFill/>
        </p:spPr>
        <p:txBody>
          <a:bodyPr wrap="square" rtlCol="0">
            <a:spAutoFit/>
          </a:bodyPr>
          <a:lstStyle/>
          <a:p>
            <a:pPr algn="ctr">
              <a:spcBef>
                <a:spcPts val="1800"/>
              </a:spcBef>
              <a:buFontTx/>
              <a:buNone/>
            </a:pPr>
            <a:r>
              <a:rPr lang="en-US" sz="3600" b="1" dirty="0">
                <a:solidFill>
                  <a:srgbClr val="004080"/>
                </a:solidFill>
                <a:latin typeface="Arial" pitchFamily="34" charset="0"/>
                <a:cs typeface="Arial" pitchFamily="34" charset="0"/>
              </a:rPr>
              <a:t>As with attorneys, stenographic court reporters have different levels of experience and expertise.</a:t>
            </a:r>
          </a:p>
        </p:txBody>
      </p:sp>
      <p:pic>
        <p:nvPicPr>
          <p:cNvPr id="8" name="Picture 9"/>
          <p:cNvPicPr>
            <a:picLocks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3412079" y="2698213"/>
            <a:ext cx="2256340" cy="638732"/>
          </a:xfrm>
          <a:prstGeom prst="rect">
            <a:avLst/>
          </a:prstGeom>
          <a:noFill/>
          <a:ln w="9525">
            <a:noFill/>
            <a:miter lim="800000"/>
            <a:headEnd/>
            <a:tailEnd/>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3966" y="4811119"/>
            <a:ext cx="1952567" cy="652479"/>
          </a:xfrm>
          <a:prstGeom prst="rect">
            <a:avLst/>
          </a:prstGeom>
        </p:spPr>
      </p:pic>
      <p:pic>
        <p:nvPicPr>
          <p:cNvPr id="9" name="Picture 9">
            <a:extLst>
              <a:ext uri="{FF2B5EF4-FFF2-40B4-BE49-F238E27FC236}">
                <a16:creationId xmlns:a16="http://schemas.microsoft.com/office/drawing/2014/main" id="{F8E61B1D-093C-C647-A74A-F61365C8A508}"/>
              </a:ext>
            </a:extLst>
          </p:cNvPr>
          <p:cNvPicPr>
            <a:picLocks noChangeArrowheads="1"/>
          </p:cNvPicPr>
          <p:nvPr/>
        </p:nvPicPr>
        <p:blipFill>
          <a:blip r:embed="rId8"/>
          <a:srcRect/>
          <a:stretch/>
        </p:blipFill>
        <p:spPr bwMode="auto">
          <a:xfrm>
            <a:off x="708296" y="2683666"/>
            <a:ext cx="2114560" cy="653279"/>
          </a:xfrm>
          <a:prstGeom prst="rect">
            <a:avLst/>
          </a:prstGeom>
          <a:noFill/>
          <a:ln w="9525">
            <a:noFill/>
            <a:miter lim="800000"/>
            <a:headEnd/>
            <a:tailEnd/>
          </a:ln>
        </p:spPr>
      </p:pic>
    </p:spTree>
    <p:extLst>
      <p:ext uri="{BB962C8B-B14F-4D97-AF65-F5344CB8AC3E}">
        <p14:creationId xmlns:p14="http://schemas.microsoft.com/office/powerpoint/2010/main" val="24343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FC49-2CA5-482B-AB8B-4AD6AAF6AF28}"/>
              </a:ext>
            </a:extLst>
          </p:cNvPr>
          <p:cNvSpPr>
            <a:spLocks noGrp="1"/>
          </p:cNvSpPr>
          <p:nvPr>
            <p:ph type="title"/>
          </p:nvPr>
        </p:nvSpPr>
        <p:spPr>
          <a:xfrm>
            <a:off x="457200" y="274637"/>
            <a:ext cx="8229600" cy="1387907"/>
          </a:xfrm>
        </p:spPr>
        <p:txBody>
          <a:bodyPr anchor="ctr">
            <a:normAutofit/>
          </a:bodyPr>
          <a:lstStyle/>
          <a:p>
            <a:pPr>
              <a:lnSpc>
                <a:spcPct val="90000"/>
              </a:lnSpc>
            </a:pPr>
            <a:r>
              <a:rPr lang="en-US" sz="4000" b="1" dirty="0">
                <a:solidFill>
                  <a:srgbClr val="004080"/>
                </a:solidFill>
                <a:latin typeface="Arial" pitchFamily="34" charset="0"/>
                <a:cs typeface="Arial" pitchFamily="34" charset="0"/>
              </a:rPr>
              <a:t>Stenographic court reporters:</a:t>
            </a:r>
            <a:br>
              <a:rPr lang="en-US" sz="4000" b="1" dirty="0">
                <a:solidFill>
                  <a:srgbClr val="004080"/>
                </a:solidFill>
                <a:latin typeface="Arial" pitchFamily="34" charset="0"/>
                <a:cs typeface="Arial" pitchFamily="34" charset="0"/>
              </a:rPr>
            </a:br>
            <a:r>
              <a:rPr lang="en-US" sz="4000" b="1" dirty="0">
                <a:solidFill>
                  <a:srgbClr val="004080"/>
                </a:solidFill>
                <a:latin typeface="Arial" pitchFamily="34" charset="0"/>
                <a:cs typeface="Arial" pitchFamily="34" charset="0"/>
              </a:rPr>
              <a:t>The Gold Standard</a:t>
            </a:r>
            <a:endParaRPr lang="en-US" sz="4000" dirty="0">
              <a:solidFill>
                <a:srgbClr val="0070C0"/>
              </a:solidFill>
            </a:endParaRPr>
          </a:p>
        </p:txBody>
      </p:sp>
      <p:pic>
        <p:nvPicPr>
          <p:cNvPr id="4" name="Picture 2" descr="Image result for shorthand machine photos">
            <a:extLst>
              <a:ext uri="{FF2B5EF4-FFF2-40B4-BE49-F238E27FC236}">
                <a16:creationId xmlns:a16="http://schemas.microsoft.com/office/drawing/2014/main" id="{60700C30-4722-4B26-8612-4EFD85953B43}"/>
              </a:ext>
            </a:extLst>
          </p:cNvPr>
          <p:cNvPicPr>
            <a:picLocks noChangeAspect="1" noChangeArrowheads="1"/>
          </p:cNvPicPr>
          <p:nvPr/>
        </p:nvPicPr>
        <p:blipFill>
          <a:blip r:embed="rId3"/>
          <a:stretch>
            <a:fillRect/>
          </a:stretch>
        </p:blipFill>
        <p:spPr bwMode="auto">
          <a:xfrm>
            <a:off x="793058" y="2402399"/>
            <a:ext cx="2185669" cy="2563835"/>
          </a:xfrm>
          <a:prstGeom prst="rect">
            <a:avLst/>
          </a:prstGeom>
          <a:solidFill>
            <a:srgbClr val="FFFFFF"/>
          </a:solidFill>
        </p:spPr>
      </p:pic>
      <p:sp>
        <p:nvSpPr>
          <p:cNvPr id="3" name="Content Placeholder 2">
            <a:extLst>
              <a:ext uri="{FF2B5EF4-FFF2-40B4-BE49-F238E27FC236}">
                <a16:creationId xmlns:a16="http://schemas.microsoft.com/office/drawing/2014/main" id="{153B7451-7AF4-4BAC-BBCF-A88E660896C2}"/>
              </a:ext>
            </a:extLst>
          </p:cNvPr>
          <p:cNvSpPr>
            <a:spLocks noGrp="1"/>
          </p:cNvSpPr>
          <p:nvPr>
            <p:ph sz="quarter" idx="4"/>
          </p:nvPr>
        </p:nvSpPr>
        <p:spPr>
          <a:xfrm>
            <a:off x="2978727" y="1662544"/>
            <a:ext cx="5372215" cy="4256993"/>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Stenographic court reporters clarify the record, securely prepare certified transcripts, </a:t>
            </a:r>
            <a:r>
              <a:rPr lang="en-US" sz="2800">
                <a:latin typeface="Arial" panose="020B0604020202020204" pitchFamily="34" charset="0"/>
                <a:cs typeface="Arial" panose="020B0604020202020204" pitchFamily="34" charset="0"/>
              </a:rPr>
              <a:t>have no </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inaudibles</a:t>
            </a:r>
            <a:r>
              <a:rPr lang="en-US" sz="2800" dirty="0">
                <a:latin typeface="Arial" panose="020B0604020202020204" pitchFamily="34" charset="0"/>
                <a:cs typeface="Arial" panose="020B0604020202020204" pitchFamily="34" charset="0"/>
              </a:rPr>
              <a:t>,” and properly identify speakers.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Stenographic court reporter transcripts are guaranteed to be  properly certified and admissible.</a:t>
            </a:r>
          </a:p>
          <a:p>
            <a:endParaRPr lang="en-US" sz="2200" dirty="0"/>
          </a:p>
          <a:p>
            <a:pPr marL="0" indent="0">
              <a:buNone/>
            </a:pPr>
            <a:endParaRPr lang="en-US" sz="2200" dirty="0"/>
          </a:p>
        </p:txBody>
      </p:sp>
    </p:spTree>
    <p:extLst>
      <p:ext uri="{BB962C8B-B14F-4D97-AF65-F5344CB8AC3E}">
        <p14:creationId xmlns:p14="http://schemas.microsoft.com/office/powerpoint/2010/main" val="29781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653" y="609600"/>
            <a:ext cx="7279105" cy="2862322"/>
          </a:xfrm>
          <a:prstGeom prst="rect">
            <a:avLst/>
          </a:prstGeom>
          <a:noFill/>
        </p:spPr>
        <p:txBody>
          <a:bodyPr wrap="square" rtlCol="0">
            <a:spAutoFit/>
          </a:bodyPr>
          <a:lstStyle/>
          <a:p>
            <a:pPr algn="ctr">
              <a:spcBef>
                <a:spcPts val="1800"/>
              </a:spcBef>
              <a:buFontTx/>
              <a:buNone/>
            </a:pPr>
            <a:r>
              <a:rPr lang="en-US" sz="3600" b="1" dirty="0">
                <a:solidFill>
                  <a:srgbClr val="1F497D"/>
                </a:solidFill>
                <a:latin typeface="Arial" pitchFamily="34" charset="0"/>
                <a:cs typeface="Arial" pitchFamily="34" charset="0"/>
              </a:rPr>
              <a:t>As with attorneys and stenographic court reporters, videographers also have different levels of experience and expertise.</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98292" y="3755488"/>
            <a:ext cx="2947416" cy="931681"/>
          </a:xfrm>
          <a:prstGeom prst="rect">
            <a:avLst/>
          </a:prstGeom>
        </p:spPr>
      </p:pic>
    </p:spTree>
    <p:extLst>
      <p:ext uri="{BB962C8B-B14F-4D97-AF65-F5344CB8AC3E}">
        <p14:creationId xmlns:p14="http://schemas.microsoft.com/office/powerpoint/2010/main" val="246468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09074" y="609600"/>
            <a:ext cx="8301789" cy="1996194"/>
          </a:xfrm>
        </p:spPr>
        <p:txBody>
          <a:bodyPr>
            <a:normAutofit fontScale="92500"/>
          </a:bodyPr>
          <a:lstStyle/>
          <a:p>
            <a:pPr algn="ctr">
              <a:buFontTx/>
              <a:buNone/>
            </a:pPr>
            <a:r>
              <a:rPr lang="en-US" sz="3600" b="1" dirty="0">
                <a:solidFill>
                  <a:srgbClr val="1F497D"/>
                </a:solidFill>
                <a:latin typeface="Arial" pitchFamily="34" charset="0"/>
                <a:cs typeface="Arial" pitchFamily="34" charset="0"/>
              </a:rPr>
              <a:t>To get the most out of your stenographic court reporter, get to know the services he or she can offer!</a:t>
            </a:r>
            <a:endParaRPr lang="en-US" sz="3600" dirty="0">
              <a:solidFill>
                <a:srgbClr val="1F497D"/>
              </a:solidFill>
              <a:latin typeface="Arial" pitchFamily="34" charset="0"/>
              <a:cs typeface="Arial" pitchFamily="34" charset="0"/>
            </a:endParaRPr>
          </a:p>
          <a:p>
            <a:pPr>
              <a:buFontTx/>
              <a:buNone/>
            </a:pPr>
            <a:endParaRPr lang="en-US" sz="1600" b="1" i="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0559" y="2695553"/>
            <a:ext cx="4572000" cy="3210975"/>
          </a:xfrm>
          <a:prstGeom prst="rect">
            <a:avLst/>
          </a:prstGeom>
        </p:spPr>
      </p:pic>
    </p:spTree>
    <p:extLst>
      <p:ext uri="{BB962C8B-B14F-4D97-AF65-F5344CB8AC3E}">
        <p14:creationId xmlns:p14="http://schemas.microsoft.com/office/powerpoint/2010/main" val="289047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44515" y="641414"/>
            <a:ext cx="8229600" cy="2030804"/>
          </a:xfrm>
        </p:spPr>
        <p:txBody>
          <a:bodyPr/>
          <a:lstStyle/>
          <a:p>
            <a:pPr algn="ctr">
              <a:buFontTx/>
              <a:buNone/>
            </a:pPr>
            <a:r>
              <a:rPr lang="en-US" sz="4000" b="1" dirty="0">
                <a:solidFill>
                  <a:srgbClr val="004080"/>
                </a:solidFill>
                <a:latin typeface="Arial" pitchFamily="34" charset="0"/>
                <a:cs typeface="Arial" pitchFamily="34" charset="0"/>
              </a:rPr>
              <a:t>Court reporters can</a:t>
            </a:r>
            <a:br>
              <a:rPr lang="en-US" sz="4000" b="1" dirty="0">
                <a:solidFill>
                  <a:srgbClr val="004080"/>
                </a:solidFill>
                <a:latin typeface="Arial" pitchFamily="34" charset="0"/>
                <a:cs typeface="Arial" pitchFamily="34" charset="0"/>
              </a:rPr>
            </a:br>
            <a:r>
              <a:rPr lang="en-US" sz="4000" b="1" dirty="0">
                <a:solidFill>
                  <a:srgbClr val="004080"/>
                </a:solidFill>
                <a:latin typeface="Arial" pitchFamily="34" charset="0"/>
                <a:cs typeface="Arial" pitchFamily="34" charset="0"/>
              </a:rPr>
              <a:t>offer assistance in trial presentation.</a:t>
            </a:r>
          </a:p>
          <a:p>
            <a:pPr algn="ctr">
              <a:buFontTx/>
              <a:buNone/>
            </a:pPr>
            <a:endParaRPr lang="en-US" sz="4000" b="1" dirty="0">
              <a:solidFill>
                <a:srgbClr val="004080"/>
              </a:solidFill>
              <a:latin typeface="Arial" pitchFamily="34" charset="0"/>
              <a:cs typeface="Arial" pitchFamily="34" charset="0"/>
            </a:endParaRPr>
          </a:p>
          <a:p>
            <a:pPr>
              <a:buFontTx/>
              <a:buNone/>
            </a:pPr>
            <a:endParaRPr lang="en-US" sz="1800" b="1" dirty="0"/>
          </a:p>
        </p:txBody>
      </p:sp>
      <p:pic>
        <p:nvPicPr>
          <p:cNvPr id="5" name="Picture 4" descr="trial_courtroom_312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9837" y="3567153"/>
            <a:ext cx="3904327" cy="21032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6607" y="2572963"/>
            <a:ext cx="2710786" cy="856037"/>
          </a:xfrm>
          <a:prstGeom prst="rect">
            <a:avLst/>
          </a:prstGeom>
        </p:spPr>
      </p:pic>
    </p:spTree>
    <p:extLst>
      <p:ext uri="{BB962C8B-B14F-4D97-AF65-F5344CB8AC3E}">
        <p14:creationId xmlns:p14="http://schemas.microsoft.com/office/powerpoint/2010/main" val="241035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a:grpSpLocks/>
          </p:cNvGrpSpPr>
          <p:nvPr/>
        </p:nvGrpSpPr>
        <p:grpSpPr bwMode="auto">
          <a:xfrm>
            <a:off x="4197318" y="1772608"/>
            <a:ext cx="4364182" cy="3302506"/>
            <a:chOff x="2112" y="1200"/>
            <a:chExt cx="3216" cy="2461"/>
          </a:xfrm>
        </p:grpSpPr>
        <p:pic>
          <p:nvPicPr>
            <p:cNvPr id="5" name="Picture 5"/>
            <p:cNvPicPr>
              <a:picLocks noChangeAspect="1" noChangeArrowheads="1"/>
            </p:cNvPicPr>
            <p:nvPr/>
          </p:nvPicPr>
          <p:blipFill>
            <a:blip r:embed="rId3" cstate="print"/>
            <a:srcRect/>
            <a:stretch>
              <a:fillRect/>
            </a:stretch>
          </p:blipFill>
          <p:spPr bwMode="auto">
            <a:xfrm>
              <a:off x="2112" y="1200"/>
              <a:ext cx="3216" cy="2326"/>
            </a:xfrm>
            <a:prstGeom prst="rect">
              <a:avLst/>
            </a:prstGeom>
            <a:noFill/>
            <a:ln w="9525">
              <a:noFill/>
              <a:miter lim="800000"/>
              <a:headEnd/>
              <a:tailEnd/>
            </a:ln>
            <a:effectLst/>
          </p:spPr>
        </p:pic>
        <p:sp>
          <p:nvSpPr>
            <p:cNvPr id="6" name="Text Box 17"/>
            <p:cNvSpPr txBox="1">
              <a:spLocks noChangeArrowheads="1"/>
            </p:cNvSpPr>
            <p:nvPr/>
          </p:nvSpPr>
          <p:spPr bwMode="auto">
            <a:xfrm>
              <a:off x="2504" y="3488"/>
              <a:ext cx="2160" cy="173"/>
            </a:xfrm>
            <a:prstGeom prst="rect">
              <a:avLst/>
            </a:prstGeom>
            <a:noFill/>
            <a:ln w="19050" algn="ctr">
              <a:noFill/>
              <a:miter lim="800000"/>
              <a:headEnd/>
              <a:tailEnd/>
            </a:ln>
            <a:effectLst/>
          </p:spPr>
          <p:txBody>
            <a:bodyPr>
              <a:spAutoFit/>
            </a:bodyPr>
            <a:lstStyle/>
            <a:p>
              <a:pPr>
                <a:spcBef>
                  <a:spcPct val="50000"/>
                </a:spcBef>
              </a:pPr>
              <a:r>
                <a:rPr lang="en-US" sz="1200" dirty="0" err="1">
                  <a:solidFill>
                    <a:srgbClr val="000000"/>
                  </a:solidFill>
                </a:rPr>
                <a:t>Realtime</a:t>
              </a:r>
              <a:r>
                <a:rPr lang="en-US" sz="1200" dirty="0">
                  <a:solidFill>
                    <a:srgbClr val="000000"/>
                  </a:solidFill>
                </a:rPr>
                <a:t> transcript feed display</a:t>
              </a:r>
            </a:p>
          </p:txBody>
        </p:sp>
      </p:grpSp>
      <p:sp>
        <p:nvSpPr>
          <p:cNvPr id="7" name="Rectangle 2"/>
          <p:cNvSpPr txBox="1">
            <a:spLocks noChangeArrowheads="1"/>
          </p:cNvSpPr>
          <p:nvPr/>
        </p:nvSpPr>
        <p:spPr>
          <a:xfrm>
            <a:off x="208005" y="711780"/>
            <a:ext cx="8769229" cy="6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65000"/>
              </a:lnSpc>
              <a:buNone/>
            </a:pPr>
            <a:r>
              <a:rPr lang="en-US" sz="3600" b="1" dirty="0">
                <a:solidFill>
                  <a:srgbClr val="1F497D"/>
                </a:solidFill>
                <a:latin typeface="Arial" pitchFamily="34" charset="0"/>
                <a:cs typeface="Arial" pitchFamily="34" charset="0"/>
              </a:rPr>
              <a:t>Advantages of </a:t>
            </a:r>
            <a:r>
              <a:rPr lang="en-US" sz="3600" b="1" dirty="0" err="1">
                <a:solidFill>
                  <a:srgbClr val="1F497D"/>
                </a:solidFill>
                <a:latin typeface="Arial" pitchFamily="34" charset="0"/>
                <a:cs typeface="Arial" pitchFamily="34" charset="0"/>
              </a:rPr>
              <a:t>realtime</a:t>
            </a:r>
            <a:r>
              <a:rPr lang="en-US" sz="3600" b="1" dirty="0">
                <a:solidFill>
                  <a:srgbClr val="1F497D"/>
                </a:solidFill>
                <a:latin typeface="Arial" pitchFamily="34" charset="0"/>
                <a:cs typeface="Arial" pitchFamily="34" charset="0"/>
              </a:rPr>
              <a:t> technology</a:t>
            </a:r>
          </a:p>
          <a:p>
            <a:pPr>
              <a:lnSpc>
                <a:spcPct val="65000"/>
              </a:lnSpc>
            </a:pPr>
            <a:endParaRPr lang="en-US" sz="2800" b="1" dirty="0"/>
          </a:p>
        </p:txBody>
      </p:sp>
      <p:sp>
        <p:nvSpPr>
          <p:cNvPr id="8" name="Text Box 4"/>
          <p:cNvSpPr txBox="1">
            <a:spLocks noChangeArrowheads="1"/>
          </p:cNvSpPr>
          <p:nvPr/>
        </p:nvSpPr>
        <p:spPr bwMode="auto">
          <a:xfrm>
            <a:off x="429414" y="1979819"/>
            <a:ext cx="3032491" cy="4090863"/>
          </a:xfrm>
          <a:prstGeom prst="rect">
            <a:avLst/>
          </a:prstGeom>
          <a:noFill/>
          <a:ln w="9525">
            <a:noFill/>
            <a:miter lim="800000"/>
            <a:headEnd/>
            <a:tailEnd/>
          </a:ln>
          <a:effectLst/>
        </p:spPr>
        <p:txBody>
          <a:bodyPr wrap="square">
            <a:spAutoFit/>
          </a:bodyPr>
          <a:lstStyle/>
          <a:p>
            <a:pPr lvl="1" indent="-342900" algn="l">
              <a:spcBef>
                <a:spcPts val="700"/>
              </a:spcBef>
              <a:spcAft>
                <a:spcPts val="700"/>
              </a:spcAft>
              <a:buClr>
                <a:schemeClr val="accent4">
                  <a:lumMod val="75000"/>
                </a:schemeClr>
              </a:buClr>
              <a:buFont typeface="Wingdings" charset="2"/>
              <a:buChar char="§"/>
              <a:tabLst>
                <a:tab pos="342900" algn="l"/>
              </a:tabLst>
            </a:pPr>
            <a:r>
              <a:rPr lang="en-US" sz="2400" dirty="0">
                <a:latin typeface="Arial"/>
                <a:cs typeface="Arial"/>
              </a:rPr>
              <a:t>live feed from </a:t>
            </a:r>
            <a:br>
              <a:rPr lang="en-US" sz="2400" dirty="0">
                <a:latin typeface="Arial"/>
                <a:cs typeface="Arial"/>
              </a:rPr>
            </a:br>
            <a:r>
              <a:rPr lang="en-US" sz="2400" dirty="0">
                <a:latin typeface="Arial"/>
                <a:cs typeface="Arial"/>
              </a:rPr>
              <a:t>court reporter</a:t>
            </a:r>
          </a:p>
          <a:p>
            <a:pPr lvl="1" indent="-342900" algn="l">
              <a:spcBef>
                <a:spcPts val="700"/>
              </a:spcBef>
              <a:spcAft>
                <a:spcPts val="700"/>
              </a:spcAft>
              <a:buClr>
                <a:schemeClr val="accent4">
                  <a:lumMod val="75000"/>
                </a:schemeClr>
              </a:buClr>
              <a:buFont typeface="Wingdings" charset="2"/>
              <a:buChar char="§"/>
              <a:tabLst>
                <a:tab pos="342900" algn="l"/>
              </a:tabLst>
            </a:pPr>
            <a:r>
              <a:rPr lang="en-US" sz="2400" dirty="0">
                <a:latin typeface="Arial"/>
                <a:cs typeface="Arial"/>
              </a:rPr>
              <a:t>case-specific highlights</a:t>
            </a:r>
          </a:p>
          <a:p>
            <a:pPr lvl="1" indent="-342900" algn="l">
              <a:spcBef>
                <a:spcPts val="700"/>
              </a:spcBef>
              <a:spcAft>
                <a:spcPts val="700"/>
              </a:spcAft>
              <a:buClr>
                <a:schemeClr val="accent4">
                  <a:lumMod val="75000"/>
                </a:schemeClr>
              </a:buClr>
              <a:buFont typeface="Wingdings" charset="2"/>
              <a:buChar char="§"/>
              <a:tabLst>
                <a:tab pos="342900" algn="l"/>
              </a:tabLst>
            </a:pPr>
            <a:r>
              <a:rPr lang="en-US" sz="2400" dirty="0">
                <a:latin typeface="Arial"/>
                <a:cs typeface="Arial"/>
              </a:rPr>
              <a:t>flagging of     </a:t>
            </a:r>
            <a:br>
              <a:rPr lang="en-US" sz="2400" dirty="0">
                <a:latin typeface="Arial"/>
                <a:cs typeface="Arial"/>
              </a:rPr>
            </a:br>
            <a:r>
              <a:rPr lang="en-US" sz="2400" dirty="0">
                <a:latin typeface="Arial"/>
                <a:cs typeface="Arial"/>
              </a:rPr>
              <a:t>key words</a:t>
            </a:r>
          </a:p>
          <a:p>
            <a:pPr lvl="1" indent="-342900" algn="l">
              <a:spcBef>
                <a:spcPts val="700"/>
              </a:spcBef>
              <a:spcAft>
                <a:spcPts val="700"/>
              </a:spcAft>
              <a:buClr>
                <a:schemeClr val="accent4">
                  <a:lumMod val="75000"/>
                </a:schemeClr>
              </a:buClr>
              <a:buFont typeface="Wingdings" charset="2"/>
              <a:buChar char="§"/>
              <a:tabLst>
                <a:tab pos="342900" algn="l"/>
              </a:tabLst>
            </a:pPr>
            <a:r>
              <a:rPr lang="en-US" sz="2400" dirty="0">
                <a:latin typeface="Arial"/>
                <a:cs typeface="Arial"/>
              </a:rPr>
              <a:t>makes review EASY</a:t>
            </a:r>
          </a:p>
          <a:p>
            <a:pPr algn="l">
              <a:spcBef>
                <a:spcPct val="50000"/>
              </a:spcBef>
            </a:pPr>
            <a:endParaRPr lang="en-US" dirty="0">
              <a:solidFill>
                <a:srgbClr val="000000"/>
              </a:solidFill>
              <a:latin typeface="Arial"/>
              <a:cs typeface="Arial"/>
            </a:endParaRPr>
          </a:p>
        </p:txBody>
      </p:sp>
      <p:sp>
        <p:nvSpPr>
          <p:cNvPr id="9" name="Line 6"/>
          <p:cNvSpPr>
            <a:spLocks noChangeShapeType="1"/>
          </p:cNvSpPr>
          <p:nvPr/>
        </p:nvSpPr>
        <p:spPr bwMode="auto">
          <a:xfrm flipV="1">
            <a:off x="2923420" y="3964983"/>
            <a:ext cx="1538512" cy="928970"/>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sp>
        <p:nvSpPr>
          <p:cNvPr id="10" name="Line 7"/>
          <p:cNvSpPr>
            <a:spLocks noChangeShapeType="1"/>
          </p:cNvSpPr>
          <p:nvPr/>
        </p:nvSpPr>
        <p:spPr bwMode="auto">
          <a:xfrm flipV="1">
            <a:off x="2497667" y="3165727"/>
            <a:ext cx="2065865" cy="889806"/>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sp>
        <p:nvSpPr>
          <p:cNvPr id="11" name="Line 8"/>
          <p:cNvSpPr>
            <a:spLocks noChangeShapeType="1"/>
          </p:cNvSpPr>
          <p:nvPr/>
        </p:nvSpPr>
        <p:spPr bwMode="auto">
          <a:xfrm flipV="1">
            <a:off x="2497667" y="3756231"/>
            <a:ext cx="2065865" cy="299302"/>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sp>
        <p:nvSpPr>
          <p:cNvPr id="12" name="Line 9"/>
          <p:cNvSpPr>
            <a:spLocks noChangeShapeType="1"/>
          </p:cNvSpPr>
          <p:nvPr/>
        </p:nvSpPr>
        <p:spPr bwMode="auto">
          <a:xfrm flipV="1">
            <a:off x="2826943" y="2065867"/>
            <a:ext cx="2718724" cy="1099860"/>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grpSp>
        <p:nvGrpSpPr>
          <p:cNvPr id="13" name="Group 15"/>
          <p:cNvGrpSpPr>
            <a:grpSpLocks/>
          </p:cNvGrpSpPr>
          <p:nvPr/>
        </p:nvGrpSpPr>
        <p:grpSpPr bwMode="auto">
          <a:xfrm>
            <a:off x="2923420" y="1675020"/>
            <a:ext cx="5799138" cy="619125"/>
            <a:chOff x="1632" y="1283"/>
            <a:chExt cx="3653" cy="390"/>
          </a:xfrm>
        </p:grpSpPr>
        <p:sp>
          <p:nvSpPr>
            <p:cNvPr id="14" name="Line 10"/>
            <p:cNvSpPr>
              <a:spLocks noChangeShapeType="1"/>
            </p:cNvSpPr>
            <p:nvPr/>
          </p:nvSpPr>
          <p:spPr bwMode="auto">
            <a:xfrm flipV="1">
              <a:off x="1632" y="1433"/>
              <a:ext cx="912" cy="240"/>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sp>
          <p:nvSpPr>
            <p:cNvPr id="15" name="Oval 11"/>
            <p:cNvSpPr>
              <a:spLocks noChangeArrowheads="1"/>
            </p:cNvSpPr>
            <p:nvPr/>
          </p:nvSpPr>
          <p:spPr bwMode="auto">
            <a:xfrm>
              <a:off x="2405" y="1283"/>
              <a:ext cx="2880" cy="192"/>
            </a:xfrm>
            <a:prstGeom prst="ellipse">
              <a:avLst/>
            </a:prstGeom>
            <a:noFill/>
            <a:ln w="19050" algn="ctr">
              <a:solidFill>
                <a:srgbClr val="FF0000"/>
              </a:solidFill>
              <a:round/>
              <a:headEnd/>
              <a:tailEnd/>
            </a:ln>
            <a:effectLst/>
          </p:spPr>
          <p:txBody>
            <a:bodyPr wrap="none" anchor="ctr"/>
            <a:lstStyle/>
            <a:p>
              <a:endParaRPr lang="en-US">
                <a:solidFill>
                  <a:srgbClr val="000000"/>
                </a:solidFill>
              </a:endParaRPr>
            </a:p>
          </p:txBody>
        </p:sp>
      </p:grpSp>
      <p:sp>
        <p:nvSpPr>
          <p:cNvPr id="16" name="AutoShape 13"/>
          <p:cNvSpPr>
            <a:spLocks/>
          </p:cNvSpPr>
          <p:nvPr/>
        </p:nvSpPr>
        <p:spPr bwMode="auto">
          <a:xfrm>
            <a:off x="3761620" y="1771856"/>
            <a:ext cx="457200" cy="3124200"/>
          </a:xfrm>
          <a:prstGeom prst="leftBracket">
            <a:avLst>
              <a:gd name="adj" fmla="val 56944"/>
            </a:avLst>
          </a:prstGeom>
          <a:noFill/>
          <a:ln w="19050">
            <a:solidFill>
              <a:srgbClr val="FF0000"/>
            </a:solidFill>
            <a:round/>
            <a:headEnd/>
            <a:tailEnd type="triangle" w="med" len="med"/>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26065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935860" y="567128"/>
            <a:ext cx="7239000" cy="533400"/>
          </a:xfrm>
        </p:spPr>
        <p:txBody>
          <a:bodyPr>
            <a:noAutofit/>
          </a:bodyPr>
          <a:lstStyle/>
          <a:p>
            <a:pPr marL="0" indent="0" algn="ctr">
              <a:lnSpc>
                <a:spcPct val="85000"/>
              </a:lnSpc>
              <a:buNone/>
            </a:pPr>
            <a:r>
              <a:rPr lang="en-US" sz="3600" b="1" dirty="0">
                <a:solidFill>
                  <a:srgbClr val="004080"/>
                </a:solidFill>
                <a:latin typeface="Arial" pitchFamily="34" charset="0"/>
                <a:cs typeface="Arial" pitchFamily="34" charset="0"/>
              </a:rPr>
              <a:t>Additional services available:</a:t>
            </a:r>
          </a:p>
        </p:txBody>
      </p:sp>
      <p:pic>
        <p:nvPicPr>
          <p:cNvPr id="5" name="Picture 4" descr="Video-Camera-2-p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342" y="1549714"/>
            <a:ext cx="2742528" cy="1819888"/>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ChangeArrowheads="1"/>
          </p:cNvSpPr>
          <p:nvPr/>
        </p:nvSpPr>
        <p:spPr>
          <a:xfrm>
            <a:off x="3546266" y="1286214"/>
            <a:ext cx="5276753" cy="48998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4"/>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5000"/>
              </a:lnSpc>
              <a:buFontTx/>
              <a:buNone/>
            </a:pPr>
            <a:endParaRPr lang="en-US" sz="800" b="1" i="1" dirty="0"/>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videotaping of depositions</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synchronizing video </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to transcripts</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paperless exhibits</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exhibits linked within </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electronic transcript</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mobile videoconferencing</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trial technologies</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CART for people who are deaf and hard of hearing</a:t>
            </a:r>
          </a:p>
          <a:p>
            <a:pPr lvl="1" indent="-365760">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interpreter services</a:t>
            </a:r>
          </a:p>
        </p:txBody>
      </p:sp>
    </p:spTree>
    <p:extLst>
      <p:ext uri="{BB962C8B-B14F-4D97-AF65-F5344CB8AC3E}">
        <p14:creationId xmlns:p14="http://schemas.microsoft.com/office/powerpoint/2010/main" val="365760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3928" y="548533"/>
            <a:ext cx="8534400" cy="1524000"/>
          </a:xfrm>
        </p:spPr>
        <p:txBody>
          <a:bodyPr>
            <a:normAutofit/>
          </a:bodyPr>
          <a:lstStyle/>
          <a:p>
            <a:pPr marL="0" indent="0" algn="ctr">
              <a:lnSpc>
                <a:spcPct val="90000"/>
              </a:lnSpc>
              <a:buNone/>
            </a:pPr>
            <a:r>
              <a:rPr lang="en-US" sz="3600" b="1" dirty="0">
                <a:solidFill>
                  <a:srgbClr val="1F497D"/>
                </a:solidFill>
                <a:latin typeface="Arial" pitchFamily="34" charset="0"/>
                <a:cs typeface="Arial" pitchFamily="34" charset="0"/>
              </a:rPr>
              <a:t>Using</a:t>
            </a:r>
            <a:r>
              <a:rPr lang="en-US" sz="3600" b="1" i="1" dirty="0">
                <a:solidFill>
                  <a:srgbClr val="1F497D"/>
                </a:solidFill>
                <a:latin typeface="Arial" pitchFamily="34" charset="0"/>
                <a:cs typeface="Arial" pitchFamily="34" charset="0"/>
              </a:rPr>
              <a:t> </a:t>
            </a:r>
            <a:r>
              <a:rPr lang="en-US" sz="3600" b="1" dirty="0" err="1">
                <a:solidFill>
                  <a:srgbClr val="1F497D"/>
                </a:solidFill>
                <a:latin typeface="Arial" pitchFamily="34" charset="0"/>
                <a:cs typeface="Arial" pitchFamily="34" charset="0"/>
              </a:rPr>
              <a:t>realtime</a:t>
            </a:r>
            <a:r>
              <a:rPr lang="en-US" sz="3600" b="1" dirty="0">
                <a:solidFill>
                  <a:srgbClr val="1F497D"/>
                </a:solidFill>
                <a:latin typeface="Arial" pitchFamily="34" charset="0"/>
                <a:cs typeface="Arial" pitchFamily="34" charset="0"/>
              </a:rPr>
              <a:t> captions </a:t>
            </a:r>
          </a:p>
          <a:p>
            <a:pPr marL="0" indent="0" algn="ctr">
              <a:lnSpc>
                <a:spcPct val="90000"/>
              </a:lnSpc>
              <a:buNone/>
            </a:pPr>
            <a:r>
              <a:rPr lang="en-US" sz="3600" b="1" dirty="0">
                <a:solidFill>
                  <a:srgbClr val="1F497D"/>
                </a:solidFill>
                <a:latin typeface="Arial" pitchFamily="34" charset="0"/>
                <a:cs typeface="Arial" pitchFamily="34" charset="0"/>
              </a:rPr>
              <a:t>in the judicial setting</a:t>
            </a:r>
          </a:p>
          <a:p>
            <a:pPr marL="109728" indent="0">
              <a:lnSpc>
                <a:spcPct val="120000"/>
              </a:lnSpc>
              <a:buNone/>
            </a:pPr>
            <a:endParaRPr lang="en-US" dirty="0"/>
          </a:p>
        </p:txBody>
      </p:sp>
      <p:sp>
        <p:nvSpPr>
          <p:cNvPr id="5" name="Content Placeholder 1"/>
          <p:cNvSpPr txBox="1">
            <a:spLocks/>
          </p:cNvSpPr>
          <p:nvPr/>
        </p:nvSpPr>
        <p:spPr>
          <a:xfrm>
            <a:off x="877222" y="1997656"/>
            <a:ext cx="7162800" cy="403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14400" lvl="1" indent="-365760">
              <a:spcBef>
                <a:spcPts val="0"/>
              </a:spcBef>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Assess the needs of the person requiring the service.</a:t>
            </a:r>
          </a:p>
          <a:p>
            <a:pPr marL="914400" lvl="1" indent="-365760">
              <a:spcBef>
                <a:spcPts val="0"/>
              </a:spcBef>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Give adequate notice to court administration that CART will be needed.</a:t>
            </a:r>
          </a:p>
          <a:p>
            <a:pPr marL="914400" lvl="1" indent="-365760">
              <a:spcBef>
                <a:spcPts val="0"/>
              </a:spcBef>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Provide detailed information to the reporter to prepare.</a:t>
            </a:r>
          </a:p>
          <a:p>
            <a:pPr marL="914400" lvl="1" indent="-365760">
              <a:spcBef>
                <a:spcPts val="0"/>
              </a:spcBef>
              <a:buClr>
                <a:schemeClr val="accent4">
                  <a:lumMod val="75000"/>
                </a:schemeClr>
              </a:buClr>
              <a:buFont typeface="Wingdings" charset="2"/>
              <a:buChar char="§"/>
            </a:pPr>
            <a:r>
              <a:rPr lang="en-US" sz="2400" dirty="0">
                <a:solidFill>
                  <a:schemeClr val="tx1"/>
                </a:solidFill>
                <a:latin typeface="Arial" pitchFamily="34" charset="0"/>
                <a:cs typeface="Arial" pitchFamily="34" charset="0"/>
              </a:rPr>
              <a:t>Allow adequate time for the person to</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read the screen.</a:t>
            </a:r>
          </a:p>
        </p:txBody>
      </p:sp>
    </p:spTree>
    <p:extLst>
      <p:ext uri="{BB962C8B-B14F-4D97-AF65-F5344CB8AC3E}">
        <p14:creationId xmlns:p14="http://schemas.microsoft.com/office/powerpoint/2010/main" val="86441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utterstock_102578996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836"/>
            <a:ext cx="9144000" cy="6858836"/>
          </a:xfrm>
          <a:prstGeom prst="rect">
            <a:avLst/>
          </a:prstGeom>
        </p:spPr>
      </p:pic>
      <p:sp>
        <p:nvSpPr>
          <p:cNvPr id="4" name="Rectangle 3"/>
          <p:cNvSpPr/>
          <p:nvPr/>
        </p:nvSpPr>
        <p:spPr>
          <a:xfrm>
            <a:off x="0" y="5021089"/>
            <a:ext cx="9144000" cy="18369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737127" y="2774993"/>
            <a:ext cx="3949152" cy="1200328"/>
          </a:xfrm>
          <a:prstGeom prst="rect">
            <a:avLst/>
          </a:prstGeom>
        </p:spPr>
        <p:txBody>
          <a:bodyPr wrap="square">
            <a:spAutoFit/>
          </a:bodyPr>
          <a:lstStyle/>
          <a:p>
            <a:pPr algn="ctr"/>
            <a:r>
              <a:rPr lang="en-US" sz="3600" b="1" baseline="30000" dirty="0">
                <a:solidFill>
                  <a:schemeClr val="bg1"/>
                </a:solidFill>
                <a:latin typeface="Arial"/>
                <a:cs typeface="Arial"/>
              </a:rPr>
              <a:t>For a copy of this presentation, visit </a:t>
            </a:r>
          </a:p>
          <a:p>
            <a:pPr algn="ctr"/>
            <a:r>
              <a:rPr lang="en-US" sz="3600" b="1" i="1" baseline="30000">
                <a:solidFill>
                  <a:schemeClr val="bg1"/>
                </a:solidFill>
                <a:latin typeface="Arial"/>
                <a:cs typeface="Arial"/>
              </a:rPr>
              <a:t>NCRA.org/</a:t>
            </a:r>
            <a:r>
              <a:rPr lang="en-US" sz="3600" b="1" i="1" baseline="30000" dirty="0" err="1">
                <a:solidFill>
                  <a:schemeClr val="bg1"/>
                </a:solidFill>
                <a:latin typeface="Arial"/>
                <a:cs typeface="Arial"/>
              </a:rPr>
              <a:t>LegalEd</a:t>
            </a:r>
            <a:r>
              <a:rPr lang="en-US" sz="3600" b="1" i="1" baseline="30000" dirty="0">
                <a:solidFill>
                  <a:schemeClr val="bg1"/>
                </a:solidFill>
                <a:latin typeface="Arial"/>
                <a:cs typeface="Arial"/>
              </a:rPr>
              <a:t>.</a:t>
            </a:r>
            <a:endParaRPr lang="en-US" sz="3600" b="1" i="1" dirty="0">
              <a:solidFill>
                <a:schemeClr val="bg1"/>
              </a:solidFill>
            </a:endParaRPr>
          </a:p>
        </p:txBody>
      </p:sp>
      <p:pic>
        <p:nvPicPr>
          <p:cNvPr id="8" name="Picture 7" descr="NCRF logo new web.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1422" y="5119232"/>
            <a:ext cx="1511470" cy="1039136"/>
          </a:xfrm>
          <a:prstGeom prst="rect">
            <a:avLst/>
          </a:prstGeom>
        </p:spPr>
      </p:pic>
      <p:sp>
        <p:nvSpPr>
          <p:cNvPr id="11" name="Title 1"/>
          <p:cNvSpPr>
            <a:spLocks noGrp="1"/>
          </p:cNvSpPr>
          <p:nvPr>
            <p:ph type="title"/>
          </p:nvPr>
        </p:nvSpPr>
        <p:spPr>
          <a:xfrm>
            <a:off x="4089123" y="164607"/>
            <a:ext cx="5054877" cy="2496084"/>
          </a:xfrm>
        </p:spPr>
        <p:txBody>
          <a:bodyPr>
            <a:normAutofit/>
          </a:bodyPr>
          <a:lstStyle/>
          <a:p>
            <a:pPr algn="ctr"/>
            <a:r>
              <a:rPr lang="en-US" sz="6000" b="1" i="1" dirty="0">
                <a:solidFill>
                  <a:schemeClr val="bg1"/>
                </a:solidFill>
                <a:effectLst/>
                <a:latin typeface="Arial" pitchFamily="34" charset="0"/>
                <a:cs typeface="Arial" pitchFamily="34" charset="0"/>
              </a:rPr>
              <a:t>Questions?</a:t>
            </a:r>
            <a:endParaRPr lang="en-US" sz="6000" i="1" dirty="0">
              <a:solidFill>
                <a:schemeClr val="bg1"/>
              </a:solidFill>
            </a:endParaRPr>
          </a:p>
        </p:txBody>
      </p:sp>
      <p:sp>
        <p:nvSpPr>
          <p:cNvPr id="2" name="TextBox 1"/>
          <p:cNvSpPr txBox="1"/>
          <p:nvPr/>
        </p:nvSpPr>
        <p:spPr>
          <a:xfrm>
            <a:off x="366460" y="6184367"/>
            <a:ext cx="4488183" cy="553998"/>
          </a:xfrm>
          <a:prstGeom prst="rect">
            <a:avLst/>
          </a:prstGeom>
          <a:noFill/>
        </p:spPr>
        <p:txBody>
          <a:bodyPr wrap="square" rtlCol="0">
            <a:spAutoFit/>
          </a:bodyPr>
          <a:lstStyle/>
          <a:p>
            <a:r>
              <a:rPr lang="en-US" sz="1000" dirty="0">
                <a:solidFill>
                  <a:srgbClr val="1F497D"/>
                </a:solidFill>
                <a:latin typeface="Arial"/>
                <a:cs typeface="Arial"/>
              </a:rPr>
              <a:t>This information was created for the National Court Reporters Foundation’s (NCRF) Legal Education Program as an educational tool. It may not be duplicated or used for financial gain or any use other than education</a:t>
            </a:r>
            <a:r>
              <a:rPr lang="en-US" sz="1000" dirty="0">
                <a:latin typeface="Arial"/>
                <a:cs typeface="Arial"/>
              </a:rPr>
              <a:t>.</a:t>
            </a:r>
          </a:p>
        </p:txBody>
      </p:sp>
      <p:pic>
        <p:nvPicPr>
          <p:cNvPr id="6" name="Picture 5"/>
          <p:cNvPicPr>
            <a:picLocks noChangeAspect="1"/>
          </p:cNvPicPr>
          <p:nvPr/>
        </p:nvPicPr>
        <p:blipFill>
          <a:blip r:embed="rId5"/>
          <a:srcRect/>
          <a:stretch/>
        </p:blipFill>
        <p:spPr>
          <a:xfrm>
            <a:off x="5464261" y="5181985"/>
            <a:ext cx="2618786" cy="1438586"/>
          </a:xfrm>
          <a:prstGeom prst="rect">
            <a:avLst/>
          </a:prstGeom>
        </p:spPr>
      </p:pic>
      <p:sp>
        <p:nvSpPr>
          <p:cNvPr id="3" name="TextBox 2">
            <a:extLst>
              <a:ext uri="{FF2B5EF4-FFF2-40B4-BE49-F238E27FC236}">
                <a16:creationId xmlns:a16="http://schemas.microsoft.com/office/drawing/2014/main" id="{180DB739-A87C-6C45-A198-6691BA98FD71}"/>
              </a:ext>
            </a:extLst>
          </p:cNvPr>
          <p:cNvSpPr txBox="1"/>
          <p:nvPr/>
        </p:nvSpPr>
        <p:spPr>
          <a:xfrm>
            <a:off x="8525098" y="6451294"/>
            <a:ext cx="976184"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May2022</a:t>
            </a:r>
          </a:p>
          <a:p>
            <a:r>
              <a:rPr lang="en-US" sz="800" dirty="0">
                <a:latin typeface="Arial" panose="020B0604020202020204" pitchFamily="34" charset="0"/>
                <a:cs typeface="Arial" panose="020B0604020202020204" pitchFamily="34" charset="0"/>
              </a:rPr>
              <a:t>107-2</a:t>
            </a:r>
          </a:p>
        </p:txBody>
      </p:sp>
    </p:spTree>
    <p:extLst>
      <p:ext uri="{BB962C8B-B14F-4D97-AF65-F5344CB8AC3E}">
        <p14:creationId xmlns:p14="http://schemas.microsoft.com/office/powerpoint/2010/main" val="27170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88838" y="685800"/>
            <a:ext cx="5158786" cy="6172200"/>
          </a:xfrm>
          <a:prstGeom prst="rect">
            <a:avLst/>
          </a:prstGeom>
          <a:ln>
            <a:noFill/>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ct val="90000"/>
              </a:lnSpc>
              <a:buNone/>
            </a:pPr>
            <a:r>
              <a:rPr lang="en-US" sz="3600" dirty="0">
                <a:solidFill>
                  <a:srgbClr val="004080"/>
                </a:solidFill>
                <a:latin typeface="Arial" pitchFamily="34" charset="0"/>
                <a:cs typeface="Arial" pitchFamily="34" charset="0"/>
              </a:rPr>
              <a:t>The attorney’s job is to </a:t>
            </a:r>
            <a:br>
              <a:rPr lang="en-US" sz="3600" dirty="0">
                <a:solidFill>
                  <a:srgbClr val="004080"/>
                </a:solidFill>
                <a:latin typeface="Arial" pitchFamily="34" charset="0"/>
                <a:cs typeface="Arial" pitchFamily="34" charset="0"/>
              </a:rPr>
            </a:br>
            <a:r>
              <a:rPr lang="en-US" sz="3600" b="1" dirty="0">
                <a:solidFill>
                  <a:srgbClr val="004080"/>
                </a:solidFill>
                <a:latin typeface="Arial" pitchFamily="34" charset="0"/>
                <a:cs typeface="Arial" pitchFamily="34" charset="0"/>
              </a:rPr>
              <a:t>make</a:t>
            </a:r>
            <a:r>
              <a:rPr lang="en-US" sz="3600" dirty="0">
                <a:solidFill>
                  <a:srgbClr val="004080"/>
                </a:solidFill>
                <a:latin typeface="Arial" pitchFamily="34" charset="0"/>
                <a:cs typeface="Arial" pitchFamily="34" charset="0"/>
              </a:rPr>
              <a:t> </a:t>
            </a:r>
            <a:r>
              <a:rPr lang="en-US" sz="3600" dirty="0">
                <a:solidFill>
                  <a:schemeClr val="tx2"/>
                </a:solidFill>
                <a:latin typeface="Arial" pitchFamily="34" charset="0"/>
                <a:cs typeface="Arial" pitchFamily="34" charset="0"/>
              </a:rPr>
              <a:t>the record</a:t>
            </a:r>
            <a:r>
              <a:rPr lang="en-US" sz="3600" dirty="0">
                <a:solidFill>
                  <a:srgbClr val="004080"/>
                </a:solidFill>
                <a:latin typeface="Arial" pitchFamily="34" charset="0"/>
                <a:cs typeface="Arial" pitchFamily="34" charset="0"/>
              </a:rPr>
              <a:t>.</a:t>
            </a:r>
          </a:p>
          <a:p>
            <a:pPr marL="109728" indent="0">
              <a:lnSpc>
                <a:spcPct val="90000"/>
              </a:lnSpc>
              <a:buNone/>
            </a:pPr>
            <a:endParaRPr lang="en-US" sz="1800" dirty="0">
              <a:solidFill>
                <a:srgbClr val="004080"/>
              </a:solidFill>
              <a:latin typeface="Arial" pitchFamily="34" charset="0"/>
              <a:cs typeface="Arial" pitchFamily="34" charset="0"/>
            </a:endParaRPr>
          </a:p>
          <a:p>
            <a:pPr marL="109728" indent="0">
              <a:lnSpc>
                <a:spcPct val="90000"/>
              </a:lnSpc>
              <a:buNone/>
            </a:pPr>
            <a:endParaRPr lang="en-US" sz="1800" dirty="0">
              <a:solidFill>
                <a:srgbClr val="004080"/>
              </a:solidFill>
              <a:latin typeface="Arial" pitchFamily="34" charset="0"/>
              <a:cs typeface="Arial" pitchFamily="34" charset="0"/>
            </a:endParaRPr>
          </a:p>
          <a:p>
            <a:pPr marL="109728" indent="0">
              <a:lnSpc>
                <a:spcPct val="90000"/>
              </a:lnSpc>
              <a:buNone/>
            </a:pPr>
            <a:endParaRPr lang="en-US" sz="1800" dirty="0">
              <a:solidFill>
                <a:srgbClr val="004080"/>
              </a:solidFill>
              <a:latin typeface="Arial" pitchFamily="34" charset="0"/>
              <a:cs typeface="Arial" pitchFamily="34" charset="0"/>
            </a:endParaRPr>
          </a:p>
          <a:p>
            <a:pPr marL="109728" indent="0">
              <a:lnSpc>
                <a:spcPct val="90000"/>
              </a:lnSpc>
              <a:buNone/>
            </a:pPr>
            <a:endParaRPr lang="en-US" sz="1800" dirty="0">
              <a:solidFill>
                <a:srgbClr val="004080"/>
              </a:solidFill>
              <a:latin typeface="Arial" pitchFamily="34" charset="0"/>
              <a:cs typeface="Arial" pitchFamily="34" charset="0"/>
            </a:endParaRPr>
          </a:p>
          <a:p>
            <a:pPr marL="109728" indent="0">
              <a:lnSpc>
                <a:spcPct val="90000"/>
              </a:lnSpc>
              <a:spcBef>
                <a:spcPts val="2800"/>
              </a:spcBef>
              <a:buNone/>
            </a:pPr>
            <a:r>
              <a:rPr lang="en-US" sz="3600" dirty="0">
                <a:solidFill>
                  <a:srgbClr val="004080"/>
                </a:solidFill>
                <a:latin typeface="Arial" pitchFamily="34" charset="0"/>
                <a:cs typeface="Arial" pitchFamily="34" charset="0"/>
              </a:rPr>
              <a:t>The stenographic court reporter’s job is to </a:t>
            </a:r>
            <a:r>
              <a:rPr lang="en-US" sz="3600" b="1" dirty="0">
                <a:solidFill>
                  <a:srgbClr val="004080"/>
                </a:solidFill>
                <a:latin typeface="Arial" pitchFamily="34" charset="0"/>
                <a:cs typeface="Arial" pitchFamily="34" charset="0"/>
              </a:rPr>
              <a:t>preserve</a:t>
            </a:r>
            <a:r>
              <a:rPr lang="en-US" sz="3600" dirty="0">
                <a:solidFill>
                  <a:srgbClr val="004080"/>
                </a:solidFill>
                <a:latin typeface="Arial" pitchFamily="34" charset="0"/>
                <a:cs typeface="Arial" pitchFamily="34" charset="0"/>
              </a:rPr>
              <a:t> it.</a:t>
            </a:r>
          </a:p>
        </p:txBody>
      </p:sp>
      <p:pic>
        <p:nvPicPr>
          <p:cNvPr id="5" name="Picture 4" descr="Screen Shot 2016-01-28 at 12.32.25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735" y="3334997"/>
            <a:ext cx="2706812" cy="1503278"/>
          </a:xfrm>
          <a:prstGeom prst="rect">
            <a:avLst/>
          </a:prstGeom>
          <a:ln>
            <a:noFill/>
          </a:ln>
          <a:effectLst>
            <a:outerShdw blurRad="292100" dist="139700" dir="2700000" algn="tl" rotWithShape="0">
              <a:srgbClr val="333333">
                <a:alpha val="65000"/>
              </a:srgbClr>
            </a:outerShdw>
          </a:effectLst>
        </p:spPr>
      </p:pic>
      <p:pic>
        <p:nvPicPr>
          <p:cNvPr id="6" name="Picture 5" descr="Screen Shot 2016-03-23 at 2.31.53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7735" y="803192"/>
            <a:ext cx="2674692" cy="2087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563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02990" y="1843766"/>
            <a:ext cx="5024958" cy="2819400"/>
          </a:xfrm>
          <a:prstGeom prst="rect">
            <a:avLst/>
          </a:prstGeom>
          <a:ln>
            <a:noFill/>
          </a:ln>
        </p:spPr>
        <p:txBody>
          <a:bodyPr vert="horz" wrap="square" lIns="0" tIns="0" rIns="0" bIns="0" anchor="t"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25830" lvl="1" indent="-365760">
              <a:lnSpc>
                <a:spcPct val="90000"/>
              </a:lnSpc>
              <a:spcBef>
                <a:spcPts val="800"/>
              </a:spcBef>
              <a:buClr>
                <a:schemeClr val="accent4"/>
              </a:buClr>
              <a:buFont typeface="Wingdings" charset="2"/>
              <a:buChar char="§"/>
            </a:pPr>
            <a:r>
              <a:rPr lang="en-US" sz="2800" dirty="0">
                <a:solidFill>
                  <a:schemeClr val="tx1"/>
                </a:solidFill>
                <a:latin typeface="Arial" pitchFamily="34" charset="0"/>
                <a:cs typeface="Arial" pitchFamily="34" charset="0"/>
              </a:rPr>
              <a:t>are independent officers of the court</a:t>
            </a:r>
          </a:p>
          <a:p>
            <a:pPr marL="925830" lvl="1" indent="-365760">
              <a:lnSpc>
                <a:spcPct val="90000"/>
              </a:lnSpc>
              <a:spcBef>
                <a:spcPts val="800"/>
              </a:spcBef>
              <a:buClr>
                <a:schemeClr val="accent4"/>
              </a:buClr>
              <a:buFont typeface="Wingdings" charset="2"/>
              <a:buChar char="§"/>
              <a:tabLst>
                <a:tab pos="742950" algn="l"/>
              </a:tabLst>
            </a:pPr>
            <a:r>
              <a:rPr lang="en-US" sz="2800" dirty="0">
                <a:solidFill>
                  <a:schemeClr val="tx1"/>
                </a:solidFill>
                <a:latin typeface="Arial" pitchFamily="34" charset="0"/>
                <a:cs typeface="Arial" pitchFamily="34" charset="0"/>
              </a:rPr>
              <a:t>serve all parties and have no interest in the outcome of the proceedings</a:t>
            </a:r>
          </a:p>
          <a:p>
            <a:pPr marL="685800" lvl="2" indent="-365760"/>
            <a:endParaRPr lang="en-US" sz="1000" b="1" dirty="0"/>
          </a:p>
          <a:p>
            <a:pPr>
              <a:lnSpc>
                <a:spcPct val="65000"/>
              </a:lnSpc>
            </a:pPr>
            <a:endParaRPr lang="en-US" sz="4400" dirty="0"/>
          </a:p>
          <a:p>
            <a:pPr>
              <a:lnSpc>
                <a:spcPct val="65000"/>
              </a:lnSpc>
            </a:pPr>
            <a:endParaRPr lang="en-US" sz="4400" dirty="0"/>
          </a:p>
        </p:txBody>
      </p:sp>
      <p:sp>
        <p:nvSpPr>
          <p:cNvPr id="5" name="Rectangle 3"/>
          <p:cNvSpPr txBox="1">
            <a:spLocks noChangeArrowheads="1"/>
          </p:cNvSpPr>
          <p:nvPr/>
        </p:nvSpPr>
        <p:spPr>
          <a:xfrm>
            <a:off x="1089764" y="268288"/>
            <a:ext cx="6911236" cy="1066800"/>
          </a:xfrm>
          <a:prstGeom prst="rect">
            <a:avLst/>
          </a:prstGeom>
        </p:spPr>
        <p:txBody>
          <a:bodyPr vert="horz" lIns="45720" rIns="45720">
            <a:normAutofit fontScale="925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rgbClr val="003366"/>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rgbClr val="003366"/>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rgbClr val="003366"/>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rgbClr val="003366"/>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rgbClr val="003366"/>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65000"/>
              </a:lnSpc>
            </a:pPr>
            <a:endParaRPr lang="en-US" b="1" dirty="0"/>
          </a:p>
          <a:p>
            <a:pPr algn="ctr">
              <a:lnSpc>
                <a:spcPct val="65000"/>
              </a:lnSpc>
            </a:pPr>
            <a:endParaRPr lang="en-US" b="1" dirty="0">
              <a:solidFill>
                <a:srgbClr val="004080"/>
              </a:solidFill>
            </a:endParaRPr>
          </a:p>
          <a:p>
            <a:pPr algn="ctr">
              <a:lnSpc>
                <a:spcPct val="65000"/>
              </a:lnSpc>
            </a:pPr>
            <a:r>
              <a:rPr lang="en-US" sz="4000" b="1" dirty="0">
                <a:solidFill>
                  <a:srgbClr val="004080"/>
                </a:solidFill>
                <a:latin typeface="Arial" pitchFamily="34" charset="0"/>
                <a:cs typeface="Arial" pitchFamily="34" charset="0"/>
              </a:rPr>
              <a:t>Stenographic court reporters</a:t>
            </a:r>
          </a:p>
          <a:p>
            <a:pPr algn="ctr">
              <a:lnSpc>
                <a:spcPct val="65000"/>
              </a:lnSpc>
            </a:pPr>
            <a:endParaRPr lang="en-US" sz="4400" dirty="0"/>
          </a:p>
        </p:txBody>
      </p:sp>
      <p:pic>
        <p:nvPicPr>
          <p:cNvPr id="6" name="Picture 5" descr="court-reporting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0922" y="1946917"/>
            <a:ext cx="3032242" cy="2319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19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990600" y="495300"/>
            <a:ext cx="7543800" cy="2895600"/>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None/>
            </a:pPr>
            <a:r>
              <a:rPr lang="en-US" sz="3600" b="1" dirty="0">
                <a:solidFill>
                  <a:srgbClr val="004080"/>
                </a:solidFill>
                <a:latin typeface="Arial" pitchFamily="34" charset="0"/>
                <a:cs typeface="Arial" pitchFamily="34" charset="0"/>
              </a:rPr>
              <a:t>Stenographic court reporters</a:t>
            </a:r>
          </a:p>
          <a:p>
            <a:pPr marL="0" indent="0" algn="ctr">
              <a:lnSpc>
                <a:spcPct val="120000"/>
              </a:lnSpc>
              <a:buNone/>
            </a:pPr>
            <a:r>
              <a:rPr lang="en-US" sz="3400" dirty="0">
                <a:latin typeface="Arial" pitchFamily="34" charset="0"/>
                <a:cs typeface="Arial" pitchFamily="34" charset="0"/>
              </a:rPr>
              <a:t>who are members</a:t>
            </a:r>
            <a:r>
              <a:rPr lang="en-US" sz="3400" b="1" dirty="0">
                <a:latin typeface="Arial" pitchFamily="34" charset="0"/>
                <a:cs typeface="Arial" pitchFamily="34" charset="0"/>
              </a:rPr>
              <a:t> </a:t>
            </a:r>
            <a:r>
              <a:rPr lang="en-US" sz="3400" dirty="0">
                <a:latin typeface="Arial" pitchFamily="34" charset="0"/>
                <a:cs typeface="Arial" pitchFamily="34" charset="0"/>
              </a:rPr>
              <a:t>of NCRA </a:t>
            </a:r>
          </a:p>
          <a:p>
            <a:pPr marL="0" indent="0" algn="ctr">
              <a:lnSpc>
                <a:spcPct val="120000"/>
              </a:lnSpc>
              <a:buNone/>
            </a:pPr>
            <a:r>
              <a:rPr lang="en-US" sz="3400" dirty="0">
                <a:latin typeface="Arial" pitchFamily="34" charset="0"/>
                <a:cs typeface="Arial" pitchFamily="34" charset="0"/>
              </a:rPr>
              <a:t>must adhere to a Code of Ethics</a:t>
            </a:r>
          </a:p>
        </p:txBody>
      </p:sp>
      <p:pic>
        <p:nvPicPr>
          <p:cNvPr id="6" name="Picture 5" descr="scal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02321" y="3120382"/>
            <a:ext cx="3075858" cy="2883617"/>
          </a:xfrm>
          <a:prstGeom prst="rect">
            <a:avLst/>
          </a:prstGeom>
        </p:spPr>
      </p:pic>
      <p:sp>
        <p:nvSpPr>
          <p:cNvPr id="7" name="TextBox 6"/>
          <p:cNvSpPr txBox="1"/>
          <p:nvPr/>
        </p:nvSpPr>
        <p:spPr>
          <a:xfrm>
            <a:off x="2854253" y="4740793"/>
            <a:ext cx="1423190" cy="338554"/>
          </a:xfrm>
          <a:prstGeom prst="rect">
            <a:avLst/>
          </a:prstGeom>
          <a:noFill/>
        </p:spPr>
        <p:txBody>
          <a:bodyPr wrap="square" rtlCol="0">
            <a:spAutoFit/>
          </a:bodyPr>
          <a:lstStyle/>
          <a:p>
            <a:pPr algn="ctr"/>
            <a:r>
              <a:rPr lang="en-US" sz="1600" dirty="0">
                <a:solidFill>
                  <a:schemeClr val="accent5">
                    <a:lumMod val="75000"/>
                  </a:schemeClr>
                </a:solidFill>
              </a:rPr>
              <a:t>Ethics</a:t>
            </a:r>
          </a:p>
        </p:txBody>
      </p:sp>
      <p:sp>
        <p:nvSpPr>
          <p:cNvPr id="8" name="TextBox 7"/>
          <p:cNvSpPr txBox="1"/>
          <p:nvPr/>
        </p:nvSpPr>
        <p:spPr>
          <a:xfrm>
            <a:off x="4813877" y="4729844"/>
            <a:ext cx="1423190" cy="338554"/>
          </a:xfrm>
          <a:prstGeom prst="rect">
            <a:avLst/>
          </a:prstGeom>
          <a:noFill/>
        </p:spPr>
        <p:txBody>
          <a:bodyPr wrap="square" rtlCol="0">
            <a:spAutoFit/>
          </a:bodyPr>
          <a:lstStyle/>
          <a:p>
            <a:pPr algn="ctr"/>
            <a:r>
              <a:rPr lang="en-US" sz="1600" dirty="0">
                <a:solidFill>
                  <a:srgbClr val="31859C"/>
                </a:solidFill>
              </a:rPr>
              <a:t>Integrity</a:t>
            </a:r>
          </a:p>
        </p:txBody>
      </p:sp>
    </p:spTree>
    <p:extLst>
      <p:ext uri="{BB962C8B-B14F-4D97-AF65-F5344CB8AC3E}">
        <p14:creationId xmlns:p14="http://schemas.microsoft.com/office/powerpoint/2010/main" val="408449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371600" y="381000"/>
            <a:ext cx="6705600" cy="114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65000"/>
              </a:lnSpc>
            </a:pPr>
            <a:endParaRPr lang="en-US" b="1" dirty="0"/>
          </a:p>
          <a:p>
            <a:pPr marL="0" indent="0" algn="ctr">
              <a:lnSpc>
                <a:spcPct val="65000"/>
              </a:lnSpc>
              <a:buNone/>
            </a:pPr>
            <a:r>
              <a:rPr lang="en-US" sz="3600" b="1" dirty="0">
                <a:solidFill>
                  <a:srgbClr val="004080"/>
                </a:solidFill>
                <a:latin typeface="Arial" pitchFamily="34" charset="0"/>
                <a:cs typeface="Arial" pitchFamily="34" charset="0"/>
              </a:rPr>
              <a:t>Points to remember …</a:t>
            </a:r>
          </a:p>
          <a:p>
            <a:pPr algn="ctr">
              <a:lnSpc>
                <a:spcPct val="65000"/>
              </a:lnSpc>
            </a:pP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34482" y="1732561"/>
            <a:ext cx="3611536" cy="2651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492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i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40652" y="2161139"/>
            <a:ext cx="2684570" cy="3473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431543"/>
            <a:ext cx="8229600" cy="1529650"/>
          </a:xfrm>
          <a:prstGeom prst="rect">
            <a:avLst/>
          </a:prstGeom>
          <a:noFill/>
        </p:spPr>
        <p:txBody>
          <a:bodyPr wrap="square" rtlCol="0">
            <a:spAutoFit/>
          </a:bodyPr>
          <a:lstStyle/>
          <a:p>
            <a:pPr algn="ctr">
              <a:lnSpc>
                <a:spcPct val="80000"/>
              </a:lnSpc>
            </a:pPr>
            <a:r>
              <a:rPr lang="en-US" sz="4000" b="1" dirty="0">
                <a:solidFill>
                  <a:srgbClr val="004080"/>
                </a:solidFill>
                <a:latin typeface="Arial" pitchFamily="34" charset="0"/>
                <a:cs typeface="Arial" pitchFamily="34" charset="0"/>
              </a:rPr>
              <a:t>Making the best deposition</a:t>
            </a:r>
            <a:br>
              <a:rPr lang="en-US" sz="4000" b="1" dirty="0">
                <a:solidFill>
                  <a:srgbClr val="004080"/>
                </a:solidFill>
                <a:latin typeface="Arial" pitchFamily="34" charset="0"/>
                <a:cs typeface="Arial" pitchFamily="34" charset="0"/>
              </a:rPr>
            </a:br>
            <a:r>
              <a:rPr lang="en-US" sz="4000" b="1" dirty="0">
                <a:solidFill>
                  <a:srgbClr val="004080"/>
                </a:solidFill>
                <a:latin typeface="Arial" pitchFamily="34" charset="0"/>
                <a:cs typeface="Arial" pitchFamily="34" charset="0"/>
              </a:rPr>
              <a:t>record starts at </a:t>
            </a:r>
            <a:r>
              <a:rPr lang="en-US" sz="4000" b="1" u="sng" dirty="0">
                <a:solidFill>
                  <a:srgbClr val="004080"/>
                </a:solidFill>
                <a:latin typeface="Arial" pitchFamily="34" charset="0"/>
                <a:cs typeface="Arial" pitchFamily="34" charset="0"/>
              </a:rPr>
              <a:t>scheduling</a:t>
            </a:r>
            <a:r>
              <a:rPr lang="en-US" sz="4000" b="1" dirty="0">
                <a:solidFill>
                  <a:srgbClr val="004080"/>
                </a:solidFill>
                <a:latin typeface="Arial" pitchFamily="34" charset="0"/>
                <a:cs typeface="Arial" pitchFamily="34" charset="0"/>
              </a:rPr>
              <a:t>!</a:t>
            </a:r>
            <a:r>
              <a:rPr lang="en-US" sz="4000" b="1" dirty="0">
                <a:latin typeface="+mj-lt"/>
              </a:rPr>
              <a:t>	</a:t>
            </a:r>
          </a:p>
          <a:p>
            <a:pPr>
              <a:lnSpc>
                <a:spcPct val="80000"/>
              </a:lnSpc>
            </a:pPr>
            <a:endParaRPr lang="en-US" dirty="0"/>
          </a:p>
          <a:p>
            <a:pPr>
              <a:lnSpc>
                <a:spcPct val="80000"/>
              </a:lnSpc>
            </a:pPr>
            <a:endParaRPr lang="en-US" dirty="0"/>
          </a:p>
        </p:txBody>
      </p:sp>
      <p:sp>
        <p:nvSpPr>
          <p:cNvPr id="6" name="Rectangle 2"/>
          <p:cNvSpPr txBox="1">
            <a:spLocks noChangeArrowheads="1"/>
          </p:cNvSpPr>
          <p:nvPr/>
        </p:nvSpPr>
        <p:spPr>
          <a:xfrm>
            <a:off x="3294170" y="1866378"/>
            <a:ext cx="5440751" cy="432148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4"/>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78992" lvl="1" indent="-365760">
              <a:lnSpc>
                <a:spcPct val="110000"/>
              </a:lnSpc>
              <a:spcBef>
                <a:spcPts val="0"/>
              </a:spcBef>
              <a:spcAft>
                <a:spcPts val="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notice of taking deposition that specifies it is to be taken by stenographic means</a:t>
            </a:r>
          </a:p>
          <a:p>
            <a:pPr marL="1078992" lvl="1" indent="-365760">
              <a:lnSpc>
                <a:spcPct val="110000"/>
              </a:lnSpc>
              <a:spcBef>
                <a:spcPts val="0"/>
              </a:spcBef>
              <a:spcAft>
                <a:spcPts val="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estimated duration</a:t>
            </a:r>
          </a:p>
          <a:p>
            <a:pPr marL="1078992" lvl="1" indent="-365760">
              <a:lnSpc>
                <a:spcPct val="110000"/>
              </a:lnSpc>
              <a:spcBef>
                <a:spcPts val="0"/>
              </a:spcBef>
              <a:spcAft>
                <a:spcPts val="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special reporting needs</a:t>
            </a:r>
          </a:p>
          <a:p>
            <a:pPr marL="1078992" lvl="1" indent="-365760">
              <a:lnSpc>
                <a:spcPct val="110000"/>
              </a:lnSpc>
              <a:spcBef>
                <a:spcPts val="0"/>
              </a:spcBef>
              <a:spcAft>
                <a:spcPts val="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special technology needs</a:t>
            </a:r>
          </a:p>
          <a:p>
            <a:pPr marL="1078992" lvl="1" indent="-365760">
              <a:lnSpc>
                <a:spcPct val="110000"/>
              </a:lnSpc>
              <a:spcBef>
                <a:spcPts val="0"/>
              </a:spcBef>
              <a:spcAft>
                <a:spcPts val="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videographer?</a:t>
            </a:r>
          </a:p>
          <a:p>
            <a:pPr marL="1078992" lvl="1" indent="-365760">
              <a:lnSpc>
                <a:spcPct val="110000"/>
              </a:lnSpc>
              <a:spcBef>
                <a:spcPts val="0"/>
              </a:spcBef>
              <a:spcAft>
                <a:spcPts val="0"/>
              </a:spcAft>
              <a:buClr>
                <a:schemeClr val="accent4">
                  <a:lumMod val="75000"/>
                </a:schemeClr>
              </a:buClr>
              <a:buFont typeface="Wingdings" charset="2"/>
              <a:buChar char="§"/>
            </a:pPr>
            <a:r>
              <a:rPr lang="en-US" sz="2800" dirty="0">
                <a:solidFill>
                  <a:schemeClr val="tx1"/>
                </a:solidFill>
                <a:latin typeface="Arial" pitchFamily="34" charset="0"/>
                <a:cs typeface="Arial" pitchFamily="34" charset="0"/>
              </a:rPr>
              <a:t>interpreter?</a:t>
            </a:r>
          </a:p>
        </p:txBody>
      </p:sp>
    </p:spTree>
    <p:extLst>
      <p:ext uri="{BB962C8B-B14F-4D97-AF65-F5344CB8AC3E}">
        <p14:creationId xmlns:p14="http://schemas.microsoft.com/office/powerpoint/2010/main" val="181220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756025" y="1857050"/>
            <a:ext cx="4897922" cy="323342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14400" lvl="1" indent="-365760">
              <a:spcBef>
                <a:spcPts val="1600"/>
              </a:spcBef>
              <a:buClr>
                <a:schemeClr val="accent4">
                  <a:lumMod val="75000"/>
                </a:schemeClr>
              </a:buClr>
              <a:buFont typeface="Wingdings" charset="2"/>
              <a:buChar char="§"/>
              <a:tabLst>
                <a:tab pos="685800" algn="l"/>
              </a:tabLst>
            </a:pPr>
            <a:r>
              <a:rPr lang="en-US" sz="2800" dirty="0">
                <a:solidFill>
                  <a:schemeClr val="tx1"/>
                </a:solidFill>
                <a:latin typeface="Arial"/>
                <a:cs typeface="Arial"/>
              </a:rPr>
              <a:t>When do you need the transcript?</a:t>
            </a:r>
          </a:p>
          <a:p>
            <a:pPr marL="914400" lvl="1" indent="-365760">
              <a:spcBef>
                <a:spcPts val="1600"/>
              </a:spcBef>
              <a:buClr>
                <a:schemeClr val="accent4">
                  <a:lumMod val="75000"/>
                </a:schemeClr>
              </a:buClr>
              <a:buFont typeface="Wingdings" charset="2"/>
              <a:buChar char="§"/>
              <a:tabLst>
                <a:tab pos="685800" algn="l"/>
              </a:tabLst>
            </a:pPr>
            <a:r>
              <a:rPr lang="en-US" sz="2800" dirty="0">
                <a:solidFill>
                  <a:schemeClr val="tx1"/>
                </a:solidFill>
                <a:latin typeface="Arial"/>
                <a:cs typeface="Arial"/>
              </a:rPr>
              <a:t>What transcript formats do you prefer?</a:t>
            </a:r>
          </a:p>
          <a:p>
            <a:pPr marL="914400" lvl="1" indent="-365760">
              <a:spcBef>
                <a:spcPts val="1600"/>
              </a:spcBef>
              <a:buClr>
                <a:schemeClr val="accent4">
                  <a:lumMod val="75000"/>
                </a:schemeClr>
              </a:buClr>
              <a:buFont typeface="Wingdings" charset="2"/>
              <a:buChar char="§"/>
              <a:tabLst>
                <a:tab pos="685800" algn="l"/>
              </a:tabLst>
            </a:pPr>
            <a:r>
              <a:rPr lang="en-US" sz="2800" dirty="0">
                <a:solidFill>
                  <a:schemeClr val="tx1"/>
                </a:solidFill>
                <a:latin typeface="Arial"/>
                <a:cs typeface="Arial"/>
              </a:rPr>
              <a:t>Advise ASAP if the deposition cancels.</a:t>
            </a:r>
          </a:p>
        </p:txBody>
      </p:sp>
      <p:sp>
        <p:nvSpPr>
          <p:cNvPr id="5" name="TextBox 4"/>
          <p:cNvSpPr txBox="1"/>
          <p:nvPr/>
        </p:nvSpPr>
        <p:spPr>
          <a:xfrm>
            <a:off x="457200" y="696984"/>
            <a:ext cx="8229600" cy="1255728"/>
          </a:xfrm>
          <a:prstGeom prst="rect">
            <a:avLst/>
          </a:prstGeom>
          <a:noFill/>
        </p:spPr>
        <p:txBody>
          <a:bodyPr wrap="square" rtlCol="0">
            <a:spAutoFit/>
          </a:bodyPr>
          <a:lstStyle/>
          <a:p>
            <a:pPr algn="ctr">
              <a:lnSpc>
                <a:spcPct val="80000"/>
              </a:lnSpc>
            </a:pPr>
            <a:r>
              <a:rPr lang="en-US" sz="3600" b="1" dirty="0">
                <a:solidFill>
                  <a:srgbClr val="004080"/>
                </a:solidFill>
                <a:latin typeface="Arial" pitchFamily="34" charset="0"/>
                <a:cs typeface="Arial" pitchFamily="34" charset="0"/>
              </a:rPr>
              <a:t>More things to consider </a:t>
            </a:r>
            <a:br>
              <a:rPr lang="en-US" sz="3600" b="1" dirty="0">
                <a:solidFill>
                  <a:srgbClr val="004080"/>
                </a:solidFill>
                <a:latin typeface="Arial" pitchFamily="34" charset="0"/>
                <a:cs typeface="Arial" pitchFamily="34" charset="0"/>
              </a:rPr>
            </a:br>
            <a:r>
              <a:rPr lang="en-US" sz="3600" b="1" dirty="0">
                <a:solidFill>
                  <a:srgbClr val="004080"/>
                </a:solidFill>
                <a:latin typeface="Arial" pitchFamily="34" charset="0"/>
                <a:cs typeface="Arial" pitchFamily="34" charset="0"/>
              </a:rPr>
              <a:t>when </a:t>
            </a:r>
            <a:r>
              <a:rPr lang="en-US" sz="3600" b="1" u="sng" dirty="0">
                <a:solidFill>
                  <a:srgbClr val="004080"/>
                </a:solidFill>
                <a:latin typeface="Arial" pitchFamily="34" charset="0"/>
                <a:cs typeface="Arial" pitchFamily="34" charset="0"/>
              </a:rPr>
              <a:t>scheduling</a:t>
            </a:r>
            <a:r>
              <a:rPr lang="en-US" sz="3600" b="1" dirty="0">
                <a:solidFill>
                  <a:srgbClr val="004080"/>
                </a:solidFill>
                <a:latin typeface="Arial" pitchFamily="34" charset="0"/>
                <a:cs typeface="Arial" pitchFamily="34" charset="0"/>
              </a:rPr>
              <a:t>!	</a:t>
            </a:r>
          </a:p>
          <a:p>
            <a:endParaRPr lang="en-US" dirty="0">
              <a:solidFill>
                <a:srgbClr val="004080"/>
              </a:solidFill>
            </a:endParaRPr>
          </a:p>
        </p:txBody>
      </p:sp>
      <p:pic>
        <p:nvPicPr>
          <p:cNvPr id="6" name="Picture 5" descr="Screen Shot 2016-01-26 at 2.15.5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133" y="1952712"/>
            <a:ext cx="3354746" cy="198120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tretch>
            <a:fillRect/>
          </a:stretch>
        </p:blipFill>
        <p:spPr bwMode="auto">
          <a:xfrm>
            <a:off x="2644085" y="4193801"/>
            <a:ext cx="1337794"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574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450365" y="1796784"/>
            <a:ext cx="5347674" cy="412609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rgbClr val="003366"/>
                </a:solidFill>
                <a:latin typeface="+mn-lt"/>
                <a:ea typeface="+mn-ea"/>
                <a:cs typeface="+mn-cs"/>
              </a:defRPr>
            </a:lvl1pPr>
            <a:lvl2pPr marL="621792" indent="-228600" algn="l" rtl="0" eaLnBrk="1" latinLnBrk="0" hangingPunct="1">
              <a:spcBef>
                <a:spcPts val="324"/>
              </a:spcBef>
              <a:buClr>
                <a:schemeClr val="accent1"/>
              </a:buClr>
              <a:buFontTx/>
              <a:buBlip>
                <a:blip r:embed="rId3"/>
              </a:buBlip>
              <a:defRPr kumimoji="0" sz="2300" kern="1200">
                <a:solidFill>
                  <a:srgbClr val="003366"/>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rgbClr val="003366"/>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rgbClr val="003366"/>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rgbClr val="003366"/>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62406" lvl="1" indent="-365760">
              <a:lnSpc>
                <a:spcPct val="90000"/>
              </a:lnSpc>
              <a:spcBef>
                <a:spcPts val="700"/>
              </a:spcBef>
              <a:buClr>
                <a:schemeClr val="accent4">
                  <a:lumMod val="75000"/>
                </a:schemeClr>
              </a:buClr>
              <a:buFont typeface="Wingdings" charset="2"/>
              <a:buChar char="§"/>
              <a:tabLst>
                <a:tab pos="800100" algn="l"/>
              </a:tabLst>
            </a:pPr>
            <a:r>
              <a:rPr lang="en-US" sz="2400" dirty="0">
                <a:solidFill>
                  <a:schemeClr val="tx1"/>
                </a:solidFill>
                <a:latin typeface="Arial"/>
                <a:cs typeface="Arial"/>
              </a:rPr>
              <a:t>consider room layout and acoustics</a:t>
            </a:r>
          </a:p>
          <a:p>
            <a:pPr marL="962406" lvl="1" indent="-365760">
              <a:lnSpc>
                <a:spcPct val="90000"/>
              </a:lnSpc>
              <a:spcBef>
                <a:spcPts val="700"/>
              </a:spcBef>
              <a:buClr>
                <a:schemeClr val="accent4">
                  <a:lumMod val="75000"/>
                </a:schemeClr>
              </a:buClr>
              <a:buFont typeface="Wingdings" charset="2"/>
              <a:buChar char="§"/>
              <a:tabLst>
                <a:tab pos="800100" algn="l"/>
              </a:tabLst>
            </a:pPr>
            <a:r>
              <a:rPr lang="en-US" sz="2400" dirty="0">
                <a:solidFill>
                  <a:schemeClr val="tx1"/>
                </a:solidFill>
                <a:latin typeface="Arial"/>
                <a:cs typeface="Arial"/>
              </a:rPr>
              <a:t>locate a place to see and hear adequately</a:t>
            </a:r>
          </a:p>
          <a:p>
            <a:pPr marL="962406" lvl="1" indent="-365760">
              <a:lnSpc>
                <a:spcPct val="90000"/>
              </a:lnSpc>
              <a:spcBef>
                <a:spcPts val="700"/>
              </a:spcBef>
              <a:buClr>
                <a:schemeClr val="accent4">
                  <a:lumMod val="75000"/>
                </a:schemeClr>
              </a:buClr>
              <a:buFont typeface="Wingdings" charset="2"/>
              <a:buChar char="§"/>
              <a:tabLst>
                <a:tab pos="685800" algn="l"/>
              </a:tabLst>
            </a:pPr>
            <a:r>
              <a:rPr lang="en-US" sz="2400" dirty="0">
                <a:solidFill>
                  <a:schemeClr val="tx1"/>
                </a:solidFill>
                <a:latin typeface="Arial"/>
                <a:cs typeface="Arial"/>
              </a:rPr>
              <a:t>prepare exhibits to pre-mark</a:t>
            </a:r>
          </a:p>
          <a:p>
            <a:pPr marL="962406" lvl="1" indent="-365760">
              <a:lnSpc>
                <a:spcPct val="90000"/>
              </a:lnSpc>
              <a:spcBef>
                <a:spcPts val="700"/>
              </a:spcBef>
              <a:buClr>
                <a:schemeClr val="accent4">
                  <a:lumMod val="75000"/>
                </a:schemeClr>
              </a:buClr>
              <a:buFont typeface="Wingdings" charset="2"/>
              <a:buChar char="§"/>
              <a:tabLst>
                <a:tab pos="685800" algn="l"/>
              </a:tabLst>
            </a:pPr>
            <a:r>
              <a:rPr lang="en-US" sz="2400" dirty="0">
                <a:solidFill>
                  <a:schemeClr val="tx1"/>
                </a:solidFill>
                <a:latin typeface="Arial"/>
                <a:cs typeface="Arial"/>
              </a:rPr>
              <a:t>provide your business card</a:t>
            </a:r>
          </a:p>
          <a:p>
            <a:pPr marL="962406" lvl="1" indent="-365760">
              <a:lnSpc>
                <a:spcPct val="90000"/>
              </a:lnSpc>
              <a:spcBef>
                <a:spcPts val="700"/>
              </a:spcBef>
              <a:buClr>
                <a:schemeClr val="accent4">
                  <a:lumMod val="75000"/>
                </a:schemeClr>
              </a:buClr>
              <a:buFont typeface="Wingdings" charset="2"/>
              <a:buChar char="§"/>
              <a:tabLst>
                <a:tab pos="800100" algn="l"/>
              </a:tabLst>
            </a:pPr>
            <a:r>
              <a:rPr lang="en-US" sz="2400" dirty="0">
                <a:solidFill>
                  <a:schemeClr val="tx1"/>
                </a:solidFill>
                <a:latin typeface="Arial"/>
                <a:cs typeface="Arial"/>
              </a:rPr>
              <a:t>inform your witness of reporter’s role</a:t>
            </a:r>
          </a:p>
        </p:txBody>
      </p:sp>
      <p:sp>
        <p:nvSpPr>
          <p:cNvPr id="5" name="TextBox 4"/>
          <p:cNvSpPr txBox="1"/>
          <p:nvPr/>
        </p:nvSpPr>
        <p:spPr>
          <a:xfrm>
            <a:off x="1123144" y="381000"/>
            <a:ext cx="6934200" cy="1366528"/>
          </a:xfrm>
          <a:prstGeom prst="rect">
            <a:avLst/>
          </a:prstGeom>
          <a:noFill/>
        </p:spPr>
        <p:txBody>
          <a:bodyPr wrap="square" rtlCol="0">
            <a:spAutoFit/>
          </a:bodyPr>
          <a:lstStyle/>
          <a:p>
            <a:pPr algn="ctr">
              <a:lnSpc>
                <a:spcPct val="90000"/>
              </a:lnSpc>
              <a:spcBef>
                <a:spcPts val="0"/>
              </a:spcBef>
            </a:pPr>
            <a:r>
              <a:rPr lang="en-US" sz="3600" b="1" dirty="0">
                <a:solidFill>
                  <a:srgbClr val="004080"/>
                </a:solidFill>
                <a:latin typeface="Arial" pitchFamily="34" charset="0"/>
                <a:cs typeface="Arial" pitchFamily="34" charset="0"/>
              </a:rPr>
              <a:t>Before asking your first question in a deposition …</a:t>
            </a:r>
          </a:p>
          <a:p>
            <a:endParaRPr lang="en-US" dirty="0"/>
          </a:p>
        </p:txBody>
      </p:sp>
      <p:pic>
        <p:nvPicPr>
          <p:cNvPr id="6" name="Picture 5" descr="Video-Conference-Ro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896" y="1958893"/>
            <a:ext cx="3281252"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93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TotalTime>
  <Words>3404</Words>
  <Application>Microsoft Office PowerPoint</Application>
  <PresentationFormat>On-screen Show (4:3)</PresentationFormat>
  <Paragraphs>270</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HelveticaLT-Condensed-Light</vt:lpstr>
      <vt:lpstr>Trebuchet MS</vt:lpstr>
      <vt:lpstr>Verdana</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Stenographic court reporters: The Gold Standard</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National Court Reporters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Stevens</dc:creator>
  <cp:lastModifiedBy>Jackie Hippolyte</cp:lastModifiedBy>
  <cp:revision>71</cp:revision>
  <dcterms:created xsi:type="dcterms:W3CDTF">2016-12-28T18:11:43Z</dcterms:created>
  <dcterms:modified xsi:type="dcterms:W3CDTF">2022-06-30T15:26:46Z</dcterms:modified>
</cp:coreProperties>
</file>